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7"/>
    <p:sldMasterId id="2147483667" r:id="rId8"/>
    <p:sldMasterId id="2147483648" r:id="rId9"/>
    <p:sldMasterId id="2147483676" r:id="rId10"/>
    <p:sldMasterId id="2147483673" r:id="rId11"/>
    <p:sldMasterId id="2147483670" r:id="rId12"/>
  </p:sldMasterIdLst>
  <p:notesMasterIdLst>
    <p:notesMasterId r:id="rId30"/>
  </p:notesMasterIdLst>
  <p:handoutMasterIdLst>
    <p:handoutMasterId r:id="rId31"/>
  </p:handoutMasterIdLst>
  <p:sldIdLst>
    <p:sldId id="256" r:id="rId13"/>
    <p:sldId id="257" r:id="rId14"/>
    <p:sldId id="262" r:id="rId15"/>
    <p:sldId id="263" r:id="rId16"/>
    <p:sldId id="258" r:id="rId17"/>
    <p:sldId id="259" r:id="rId18"/>
    <p:sldId id="268" r:id="rId19"/>
    <p:sldId id="265" r:id="rId20"/>
    <p:sldId id="264" r:id="rId21"/>
    <p:sldId id="261" r:id="rId22"/>
    <p:sldId id="274" r:id="rId23"/>
    <p:sldId id="270" r:id="rId24"/>
    <p:sldId id="272" r:id="rId25"/>
    <p:sldId id="266" r:id="rId26"/>
    <p:sldId id="271" r:id="rId27"/>
    <p:sldId id="267" r:id="rId28"/>
    <p:sldId id="260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999999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75" autoAdjust="0"/>
  </p:normalViewPr>
  <p:slideViewPr>
    <p:cSldViewPr snapToGrid="0" snapToObjects="1">
      <p:cViewPr varScale="1">
        <p:scale>
          <a:sx n="107" d="100"/>
          <a:sy n="107" d="100"/>
        </p:scale>
        <p:origin x="-1128" y="-84"/>
      </p:cViewPr>
      <p:guideLst>
        <p:guide orient="horz" pos="1070"/>
        <p:guide pos="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41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" charset="0"/>
              </a:defRPr>
            </a:lvl1pPr>
          </a:lstStyle>
          <a:p>
            <a:pPr>
              <a:defRPr/>
            </a:pPr>
            <a:fld id="{81956BC7-66E4-4F1B-B6C0-B189D78B2543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" charset="0"/>
              </a:defRPr>
            </a:lvl1pPr>
          </a:lstStyle>
          <a:p>
            <a:pPr>
              <a:defRPr/>
            </a:pPr>
            <a:fld id="{B474CB11-6D85-4DC7-B33E-8F3998032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73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" charset="0"/>
              </a:defRPr>
            </a:lvl1pPr>
          </a:lstStyle>
          <a:p>
            <a:pPr>
              <a:defRPr/>
            </a:pPr>
            <a:fld id="{6D661ACF-F1E6-4D0F-8634-CC3BD43F44FB}" type="datetime1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" charset="0"/>
              </a:defRPr>
            </a:lvl1pPr>
          </a:lstStyle>
          <a:p>
            <a:pPr>
              <a:defRPr/>
            </a:pPr>
            <a:fld id="{26FD9100-D6C6-4852-AE11-CC2B38EE4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0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9100-D6C6-4852-AE11-CC2B38EE40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9100-D6C6-4852-AE11-CC2B38EE40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754063" y="3246438"/>
            <a:ext cx="8389937" cy="1587"/>
          </a:xfrm>
          <a:prstGeom prst="line">
            <a:avLst/>
          </a:prstGeom>
          <a:ln w="1905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77061" y="2541588"/>
            <a:ext cx="7516812" cy="66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NZ" dirty="0" smtClean="0"/>
              <a:t>Title goes here</a:t>
            </a:r>
            <a:endParaRPr lang="en-NZ" dirty="0"/>
          </a:p>
        </p:txBody>
      </p:sp>
      <p:pic>
        <p:nvPicPr>
          <p:cNvPr id="1027" name="Picture 3" descr="C:\Users\SPFarm\Desktop\FA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03237"/>
            <a:ext cx="1646237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08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quent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54063" y="1477963"/>
            <a:ext cx="8389937" cy="1587"/>
          </a:xfrm>
          <a:prstGeom prst="line">
            <a:avLst/>
          </a:prstGeom>
          <a:ln w="19050" cap="flat" cmpd="sng" algn="ctr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54063" y="1499084"/>
            <a:ext cx="7773920" cy="468996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</a:lstStyle>
          <a:p>
            <a:pPr eaLnBrk="1" hangingPunct="1">
              <a:buClr>
                <a:srgbClr val="999999"/>
              </a:buClr>
            </a:pPr>
            <a:r>
              <a:rPr lang="en-US" sz="3000" dirty="0" smtClean="0">
                <a:solidFill>
                  <a:srgbClr val="000000"/>
                </a:solidFill>
                <a:ea typeface="ＭＳ Ｐゴシック" pitchFamily="-1" charset="-128"/>
              </a:rPr>
              <a:t>Bullets text 1</a:t>
            </a:r>
          </a:p>
          <a:p>
            <a:pPr eaLnBrk="1" hangingPunct="1">
              <a:buClr>
                <a:srgbClr val="999999"/>
              </a:buClr>
            </a:pPr>
            <a:r>
              <a:rPr lang="en-US" sz="3000" dirty="0" smtClean="0">
                <a:solidFill>
                  <a:srgbClr val="000000"/>
                </a:solidFill>
                <a:ea typeface="ＭＳ Ｐゴシック" pitchFamily="-1" charset="-128"/>
              </a:rPr>
              <a:t>Bullets text 2</a:t>
            </a:r>
          </a:p>
          <a:p>
            <a:pPr lvl="1" eaLnBrk="1" hangingPunct="1">
              <a:buClr>
                <a:srgbClr val="999999"/>
              </a:buClr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" charset="-128"/>
              </a:rPr>
              <a:t>Second level bullet</a:t>
            </a:r>
          </a:p>
          <a:p>
            <a:pPr lvl="2" eaLnBrk="1" hangingPunct="1">
              <a:buClr>
                <a:srgbClr val="999999"/>
              </a:buClr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-1" charset="-128"/>
              </a:rPr>
              <a:t>Third level bullet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08163" y="822325"/>
            <a:ext cx="6737350" cy="55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pic>
        <p:nvPicPr>
          <p:cNvPr id="10242" name="Picture 2" descr="C:\Users\SPFarm\Desktop\Picture1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" y="509796"/>
            <a:ext cx="785813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24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77061" y="2541588"/>
            <a:ext cx="7516812" cy="66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NZ" dirty="0" smtClean="0"/>
              <a:t>Title goes here</a:t>
            </a:r>
            <a:endParaRPr lang="en-NZ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54062" y="3246438"/>
            <a:ext cx="8389937" cy="1587"/>
          </a:xfrm>
          <a:prstGeom prst="line">
            <a:avLst/>
          </a:prstGeom>
          <a:ln w="1905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SPFarm\Desktop\Picture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3237"/>
            <a:ext cx="1603375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quent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54063" y="1477963"/>
            <a:ext cx="8389937" cy="1587"/>
          </a:xfrm>
          <a:prstGeom prst="line">
            <a:avLst/>
          </a:prstGeom>
          <a:ln w="19050" cap="flat" cmpd="sng" algn="ctr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54063" y="1499084"/>
            <a:ext cx="7773920" cy="468996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</a:lstStyle>
          <a:p>
            <a:pPr eaLnBrk="1" hangingPunct="1">
              <a:buClr>
                <a:srgbClr val="999999"/>
              </a:buClr>
            </a:pPr>
            <a:r>
              <a:rPr lang="en-US" sz="3000" dirty="0" smtClean="0">
                <a:solidFill>
                  <a:srgbClr val="000000"/>
                </a:solidFill>
                <a:ea typeface="ＭＳ Ｐゴシック" pitchFamily="-1" charset="-128"/>
              </a:rPr>
              <a:t>Bullets text 1</a:t>
            </a:r>
          </a:p>
          <a:p>
            <a:pPr eaLnBrk="1" hangingPunct="1">
              <a:buClr>
                <a:srgbClr val="999999"/>
              </a:buClr>
            </a:pPr>
            <a:r>
              <a:rPr lang="en-US" sz="3000" dirty="0" smtClean="0">
                <a:solidFill>
                  <a:srgbClr val="000000"/>
                </a:solidFill>
                <a:ea typeface="ＭＳ Ｐゴシック" pitchFamily="-1" charset="-128"/>
              </a:rPr>
              <a:t>Bullets text 2</a:t>
            </a:r>
          </a:p>
          <a:p>
            <a:pPr lvl="1" eaLnBrk="1" hangingPunct="1">
              <a:buClr>
                <a:srgbClr val="999999"/>
              </a:buClr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" charset="-128"/>
              </a:rPr>
              <a:t>Second level bullet</a:t>
            </a:r>
          </a:p>
          <a:p>
            <a:pPr lvl="2" eaLnBrk="1" hangingPunct="1">
              <a:buClr>
                <a:srgbClr val="999999"/>
              </a:buClr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-1" charset="-128"/>
              </a:rPr>
              <a:t>Third level bullet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08163" y="822325"/>
            <a:ext cx="6737350" cy="55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pic>
        <p:nvPicPr>
          <p:cNvPr id="12290" name="Picture 2" descr="C:\Users\SPFarm\Desktop\Picture1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500063"/>
            <a:ext cx="1054100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80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quent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754063" y="1477963"/>
            <a:ext cx="8389937" cy="1587"/>
          </a:xfrm>
          <a:prstGeom prst="line">
            <a:avLst/>
          </a:prstGeom>
          <a:ln w="19050" cap="flat" cmpd="sng" algn="ctr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54063" y="1499084"/>
            <a:ext cx="7773920" cy="468996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</a:lstStyle>
          <a:p>
            <a:pPr eaLnBrk="1" hangingPunct="1">
              <a:buClr>
                <a:srgbClr val="999999"/>
              </a:buClr>
            </a:pPr>
            <a:r>
              <a:rPr lang="en-US" sz="3000" dirty="0" smtClean="0">
                <a:solidFill>
                  <a:srgbClr val="000000"/>
                </a:solidFill>
                <a:ea typeface="ＭＳ Ｐゴシック" pitchFamily="-1" charset="-128"/>
              </a:rPr>
              <a:t>Bullets text 1</a:t>
            </a:r>
          </a:p>
          <a:p>
            <a:pPr eaLnBrk="1" hangingPunct="1">
              <a:buClr>
                <a:srgbClr val="999999"/>
              </a:buClr>
            </a:pPr>
            <a:r>
              <a:rPr lang="en-US" sz="3000" dirty="0" smtClean="0">
                <a:solidFill>
                  <a:srgbClr val="000000"/>
                </a:solidFill>
                <a:ea typeface="ＭＳ Ｐゴシック" pitchFamily="-1" charset="-128"/>
              </a:rPr>
              <a:t>Bullets text 2</a:t>
            </a:r>
          </a:p>
          <a:p>
            <a:pPr lvl="1" eaLnBrk="1" hangingPunct="1">
              <a:buClr>
                <a:srgbClr val="999999"/>
              </a:buClr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" charset="-128"/>
              </a:rPr>
              <a:t>Second level bullet</a:t>
            </a:r>
          </a:p>
          <a:p>
            <a:pPr lvl="2" eaLnBrk="1" hangingPunct="1">
              <a:buClr>
                <a:srgbClr val="999999"/>
              </a:buClr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-1" charset="-128"/>
              </a:rPr>
              <a:t>Third level bullet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38325" y="812443"/>
            <a:ext cx="6737350" cy="55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pic>
        <p:nvPicPr>
          <p:cNvPr id="2050" name="Picture 2" descr="C:\Users\SPFarm\Desktop\Picture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" y="499268"/>
            <a:ext cx="1084263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9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77061" y="2541588"/>
            <a:ext cx="7516812" cy="66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NZ" dirty="0" smtClean="0"/>
              <a:t>Title goes here</a:t>
            </a:r>
            <a:endParaRPr lang="en-NZ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54062" y="3246438"/>
            <a:ext cx="8389937" cy="1587"/>
          </a:xfrm>
          <a:prstGeom prst="line">
            <a:avLst/>
          </a:prstGeom>
          <a:ln w="1905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SPFarm\Desktop\Picture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3238"/>
            <a:ext cx="1109663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46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quent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54063" y="1477963"/>
            <a:ext cx="8389937" cy="1587"/>
          </a:xfrm>
          <a:prstGeom prst="line">
            <a:avLst/>
          </a:prstGeom>
          <a:ln w="19050" cap="flat" cmpd="sng" algn="ctr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54063" y="1499084"/>
            <a:ext cx="7773920" cy="468996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</a:lstStyle>
          <a:p>
            <a:pPr eaLnBrk="1" hangingPunct="1">
              <a:buClr>
                <a:srgbClr val="999999"/>
              </a:buClr>
            </a:pPr>
            <a:r>
              <a:rPr lang="en-US" sz="3000" dirty="0" smtClean="0">
                <a:solidFill>
                  <a:srgbClr val="000000"/>
                </a:solidFill>
                <a:ea typeface="ＭＳ Ｐゴシック" pitchFamily="-1" charset="-128"/>
              </a:rPr>
              <a:t>Bullets text 1</a:t>
            </a:r>
          </a:p>
          <a:p>
            <a:pPr eaLnBrk="1" hangingPunct="1">
              <a:buClr>
                <a:srgbClr val="999999"/>
              </a:buClr>
            </a:pPr>
            <a:r>
              <a:rPr lang="en-US" sz="3000" dirty="0" smtClean="0">
                <a:solidFill>
                  <a:srgbClr val="000000"/>
                </a:solidFill>
                <a:ea typeface="ＭＳ Ｐゴシック" pitchFamily="-1" charset="-128"/>
              </a:rPr>
              <a:t>Bullets text 2</a:t>
            </a:r>
          </a:p>
          <a:p>
            <a:pPr lvl="1" eaLnBrk="1" hangingPunct="1">
              <a:buClr>
                <a:srgbClr val="999999"/>
              </a:buClr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" charset="-128"/>
              </a:rPr>
              <a:t>Second level bullet</a:t>
            </a:r>
          </a:p>
          <a:p>
            <a:pPr lvl="2" eaLnBrk="1" hangingPunct="1">
              <a:buClr>
                <a:srgbClr val="999999"/>
              </a:buClr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-1" charset="-128"/>
              </a:rPr>
              <a:t>Third level bullet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0700" y="822325"/>
            <a:ext cx="6737350" cy="55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pic>
        <p:nvPicPr>
          <p:cNvPr id="4098" name="Picture 2" descr="C:\Users\SPFarm\Desktop\Picture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500063"/>
            <a:ext cx="72548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86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754061" y="3231499"/>
            <a:ext cx="8389937" cy="1587"/>
          </a:xfrm>
          <a:prstGeom prst="line">
            <a:avLst/>
          </a:prstGeom>
          <a:ln w="1905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77060" y="2485132"/>
            <a:ext cx="8851950" cy="68939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pic>
        <p:nvPicPr>
          <p:cNvPr id="5122" name="Picture 2" descr="C:\Users\SPFarm\Desktop\Picture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1" y="498475"/>
            <a:ext cx="1109663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09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quent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54063" y="1477963"/>
            <a:ext cx="8389937" cy="1587"/>
          </a:xfrm>
          <a:prstGeom prst="line">
            <a:avLst/>
          </a:prstGeom>
          <a:ln w="19050" cap="flat" cmpd="sng" algn="ctr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54063" y="1499084"/>
            <a:ext cx="7773920" cy="468996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999999"/>
              </a:buClr>
              <a:buFont typeface="Arial" pitchFamily="34" charset="0"/>
              <a:buChar char="•"/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</a:lstStyle>
          <a:p>
            <a:pPr eaLnBrk="1" hangingPunct="1">
              <a:buClr>
                <a:srgbClr val="999999"/>
              </a:buClr>
            </a:pPr>
            <a:r>
              <a:rPr lang="en-US" sz="3000" dirty="0" smtClean="0">
                <a:solidFill>
                  <a:srgbClr val="000000"/>
                </a:solidFill>
                <a:ea typeface="ＭＳ Ｐゴシック" pitchFamily="-1" charset="-128"/>
              </a:rPr>
              <a:t>Bullets text 1</a:t>
            </a:r>
          </a:p>
          <a:p>
            <a:pPr eaLnBrk="1" hangingPunct="1">
              <a:buClr>
                <a:srgbClr val="999999"/>
              </a:buClr>
            </a:pPr>
            <a:r>
              <a:rPr lang="en-US" sz="3000" dirty="0" smtClean="0">
                <a:solidFill>
                  <a:srgbClr val="000000"/>
                </a:solidFill>
                <a:ea typeface="ＭＳ Ｐゴシック" pitchFamily="-1" charset="-128"/>
              </a:rPr>
              <a:t>Bullets text 2</a:t>
            </a:r>
          </a:p>
          <a:p>
            <a:pPr lvl="1" eaLnBrk="1" hangingPunct="1">
              <a:buClr>
                <a:srgbClr val="999999"/>
              </a:buClr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" charset="-128"/>
              </a:rPr>
              <a:t>Second level bullet</a:t>
            </a:r>
          </a:p>
          <a:p>
            <a:pPr lvl="2" eaLnBrk="1" hangingPunct="1">
              <a:buClr>
                <a:srgbClr val="999999"/>
              </a:buClr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-1" charset="-128"/>
              </a:rPr>
              <a:t>Third level bullet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0700" y="822325"/>
            <a:ext cx="6737350" cy="5540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pic>
        <p:nvPicPr>
          <p:cNvPr id="6146" name="Picture 2" descr="C:\Users\SPFarm\Desktop\Picture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4" y="506412"/>
            <a:ext cx="725487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67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77061" y="2541588"/>
            <a:ext cx="7516812" cy="66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NZ" dirty="0" smtClean="0"/>
              <a:t>Title goes here</a:t>
            </a:r>
            <a:endParaRPr lang="en-NZ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54062" y="3246438"/>
            <a:ext cx="8389937" cy="1587"/>
          </a:xfrm>
          <a:prstGeom prst="line">
            <a:avLst/>
          </a:prstGeom>
          <a:ln w="1905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SPFarm\Desktop\Picture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" y="498475"/>
            <a:ext cx="13525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9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quent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54063" y="1477963"/>
            <a:ext cx="8389937" cy="1587"/>
          </a:xfrm>
          <a:prstGeom prst="line">
            <a:avLst/>
          </a:prstGeom>
          <a:ln w="19050" cap="flat" cmpd="sng" algn="ctr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54063" y="1499084"/>
            <a:ext cx="7773920" cy="468996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</a:lstStyle>
          <a:p>
            <a:pPr eaLnBrk="1" hangingPunct="1">
              <a:buClr>
                <a:srgbClr val="999999"/>
              </a:buClr>
            </a:pPr>
            <a:r>
              <a:rPr lang="en-US" sz="3000" dirty="0" smtClean="0">
                <a:solidFill>
                  <a:srgbClr val="000000"/>
                </a:solidFill>
                <a:ea typeface="ＭＳ Ｐゴシック" pitchFamily="-1" charset="-128"/>
              </a:rPr>
              <a:t>Bullets text 1</a:t>
            </a:r>
          </a:p>
          <a:p>
            <a:pPr eaLnBrk="1" hangingPunct="1">
              <a:buClr>
                <a:srgbClr val="999999"/>
              </a:buClr>
            </a:pPr>
            <a:r>
              <a:rPr lang="en-US" sz="3000" dirty="0" smtClean="0">
                <a:solidFill>
                  <a:srgbClr val="000000"/>
                </a:solidFill>
                <a:ea typeface="ＭＳ Ｐゴシック" pitchFamily="-1" charset="-128"/>
              </a:rPr>
              <a:t>Bullets text 2</a:t>
            </a:r>
          </a:p>
          <a:p>
            <a:pPr lvl="1" eaLnBrk="1" hangingPunct="1">
              <a:buClr>
                <a:srgbClr val="999999"/>
              </a:buClr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" charset="-128"/>
              </a:rPr>
              <a:t>Second level bullet</a:t>
            </a:r>
          </a:p>
          <a:p>
            <a:pPr lvl="2" eaLnBrk="1" hangingPunct="1">
              <a:buClr>
                <a:srgbClr val="999999"/>
              </a:buClr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-1" charset="-128"/>
              </a:rPr>
              <a:t>Third level bullet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08163" y="822325"/>
            <a:ext cx="6737350" cy="55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pic>
        <p:nvPicPr>
          <p:cNvPr id="8194" name="Picture 2" descr="C:\Users\SPFarm\Desktop\Picture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" y="503238"/>
            <a:ext cx="890587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54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77061" y="2541588"/>
            <a:ext cx="7516812" cy="66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NZ" dirty="0" smtClean="0"/>
              <a:t>Title goes here</a:t>
            </a:r>
            <a:endParaRPr lang="en-NZ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54062" y="3246438"/>
            <a:ext cx="8389937" cy="1587"/>
          </a:xfrm>
          <a:prstGeom prst="line">
            <a:avLst/>
          </a:prstGeom>
          <a:ln w="1905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SPFarm\Desktop\Picture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503237"/>
            <a:ext cx="1195387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2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322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76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612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523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707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llsonscott.biz/catalogue/military/maori-in-the-great-war/" TargetMode="External"/><Relationship Id="rId13" Type="http://schemas.openxmlformats.org/officeDocument/2006/relationships/hyperlink" Target="http://www.minedu.govt.nz/Boards/LegalObligations/BoardsOfKuraKaupapaMaori.aspx" TargetMode="External"/><Relationship Id="rId3" Type="http://schemas.openxmlformats.org/officeDocument/2006/relationships/hyperlink" Target="http://www.stats.govt.nz/browse_for_stats/population/estimates_and_projections/NationalEthnicPopulationProjections_HOTP2006-26.aspx" TargetMode="External"/><Relationship Id="rId7" Type="http://schemas.openxmlformats.org/officeDocument/2006/relationships/hyperlink" Target="http://newspaperarchives.uhcc.govt.nz/" TargetMode="External"/><Relationship Id="rId12" Type="http://schemas.openxmlformats.org/officeDocument/2006/relationships/hyperlink" Target="http://www.mfat.govt.nz/" TargetMode="External"/><Relationship Id="rId2" Type="http://schemas.openxmlformats.org/officeDocument/2006/relationships/hyperlink" Target="http://www.teara.govt.nz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ollections.tepapa.govt.nz/Party.aspx?irn=6844" TargetMode="External"/><Relationship Id="rId11" Type="http://schemas.openxmlformats.org/officeDocument/2006/relationships/hyperlink" Target="http://www.tepapa.govt.nz/pages/default.aspx" TargetMode="External"/><Relationship Id="rId5" Type="http://schemas.openxmlformats.org/officeDocument/2006/relationships/hyperlink" Target="http://www.nzhistory.net.nz/" TargetMode="External"/><Relationship Id="rId10" Type="http://schemas.openxmlformats.org/officeDocument/2006/relationships/hyperlink" Target="http://www.landcareresearch.co.nz/about/about-landcare" TargetMode="External"/><Relationship Id="rId4" Type="http://schemas.openxmlformats.org/officeDocument/2006/relationships/hyperlink" Target="http://www.mch.govt.nz/about-ministry/overview/vision" TargetMode="External"/><Relationship Id="rId9" Type="http://schemas.openxmlformats.org/officeDocument/2006/relationships/hyperlink" Target="http://ww100.govt.nz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.govt.nz/browse_for_stats/population/estimates_and_projections/NationalEthnicPopulationProjections_HOTP2006-26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h.govt.nz/about-ministry/overview/vision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7061" y="2541588"/>
            <a:ext cx="7516812" cy="1213666"/>
          </a:xfrm>
        </p:spPr>
        <p:txBody>
          <a:bodyPr/>
          <a:lstStyle/>
          <a:p>
            <a:pPr algn="ctr"/>
            <a:r>
              <a:rPr lang="en-NZ" dirty="0" smtClean="0"/>
              <a:t>La culture </a:t>
            </a:r>
            <a:r>
              <a:rPr lang="en-NZ" dirty="0" err="1" smtClean="0"/>
              <a:t>Maorie</a:t>
            </a:r>
            <a:r>
              <a:rPr lang="en-NZ" dirty="0" smtClean="0"/>
              <a:t>: </a:t>
            </a:r>
            <a:r>
              <a:rPr lang="en-NZ" i="1" dirty="0" err="1" smtClean="0"/>
              <a:t>Taonga</a:t>
            </a:r>
            <a:r>
              <a:rPr lang="en-NZ" dirty="0" smtClean="0"/>
              <a:t> de la</a:t>
            </a:r>
          </a:p>
          <a:p>
            <a:pPr algn="ctr"/>
            <a:r>
              <a:rPr lang="en-NZ" dirty="0" smtClean="0"/>
              <a:t> Nation </a:t>
            </a:r>
            <a:r>
              <a:rPr lang="en-NZ" dirty="0" err="1" smtClean="0"/>
              <a:t>Néo-Zélandaise</a:t>
            </a:r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fr-FR" dirty="0" smtClean="0"/>
          </a:p>
          <a:p>
            <a:pPr algn="ctr"/>
            <a:r>
              <a:rPr lang="en-NZ" sz="1600" dirty="0" err="1" smtClean="0"/>
              <a:t>Wallonie</a:t>
            </a:r>
            <a:r>
              <a:rPr lang="en-NZ" sz="1600" dirty="0" smtClean="0"/>
              <a:t> </a:t>
            </a:r>
            <a:r>
              <a:rPr lang="en-NZ" sz="1600" dirty="0" err="1" smtClean="0"/>
              <a:t>Bruxelles</a:t>
            </a:r>
            <a:r>
              <a:rPr lang="en-NZ" sz="1600" dirty="0" smtClean="0"/>
              <a:t> International– 15 </a:t>
            </a:r>
            <a:r>
              <a:rPr lang="fr-FR" sz="1600" dirty="0" smtClean="0"/>
              <a:t>Octobre</a:t>
            </a:r>
            <a:r>
              <a:rPr lang="en-NZ" sz="1600" dirty="0" smtClean="0"/>
              <a:t> 2013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2351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4063" y="1499083"/>
            <a:ext cx="3835692" cy="5194679"/>
          </a:xfrm>
        </p:spPr>
        <p:txBody>
          <a:bodyPr/>
          <a:lstStyle/>
          <a:p>
            <a:pPr marL="0" indent="0">
              <a:buNone/>
            </a:pPr>
            <a:r>
              <a:rPr lang="fr-BE" sz="1800" dirty="0" smtClean="0"/>
              <a:t>Ka </a:t>
            </a:r>
            <a:r>
              <a:rPr lang="fr-BE" sz="1800" dirty="0"/>
              <a:t>mate! Ka mate! Ka </a:t>
            </a:r>
            <a:r>
              <a:rPr lang="fr-BE" sz="1800" dirty="0" err="1"/>
              <a:t>ora</a:t>
            </a:r>
            <a:r>
              <a:rPr lang="fr-BE" sz="1800" dirty="0"/>
              <a:t>! Ka </a:t>
            </a:r>
            <a:r>
              <a:rPr lang="fr-BE" sz="1800" dirty="0" err="1"/>
              <a:t>ora</a:t>
            </a:r>
            <a:r>
              <a:rPr lang="fr-BE" sz="1800" dirty="0"/>
              <a:t>!</a:t>
            </a:r>
          </a:p>
          <a:p>
            <a:pPr marL="0" indent="0">
              <a:buNone/>
            </a:pPr>
            <a:r>
              <a:rPr lang="fr-BE" sz="1800" dirty="0"/>
              <a:t>Ka mate! Ka mate! Ka </a:t>
            </a:r>
            <a:r>
              <a:rPr lang="fr-BE" sz="1800" dirty="0" err="1"/>
              <a:t>ora</a:t>
            </a:r>
            <a:r>
              <a:rPr lang="fr-BE" sz="1800" dirty="0"/>
              <a:t>! Ka </a:t>
            </a:r>
            <a:r>
              <a:rPr lang="fr-BE" sz="1800" dirty="0" err="1"/>
              <a:t>ora</a:t>
            </a:r>
            <a:r>
              <a:rPr lang="fr-BE" sz="1800" dirty="0"/>
              <a:t>!</a:t>
            </a:r>
          </a:p>
          <a:p>
            <a:pPr marL="0" indent="0">
              <a:buNone/>
            </a:pPr>
            <a:r>
              <a:rPr lang="fr-BE" sz="1800" dirty="0" err="1"/>
              <a:t>Tenei</a:t>
            </a:r>
            <a:r>
              <a:rPr lang="fr-BE" sz="1800" dirty="0"/>
              <a:t> te </a:t>
            </a:r>
            <a:r>
              <a:rPr lang="fr-BE" sz="1800" dirty="0" err="1"/>
              <a:t>tangata</a:t>
            </a:r>
            <a:r>
              <a:rPr lang="fr-BE" sz="1800" dirty="0"/>
              <a:t> </a:t>
            </a:r>
            <a:r>
              <a:rPr lang="fr-BE" sz="1800" dirty="0" err="1"/>
              <a:t>puhuru</a:t>
            </a:r>
            <a:r>
              <a:rPr lang="fr-BE" sz="1800" dirty="0"/>
              <a:t> </a:t>
            </a:r>
            <a:r>
              <a:rPr lang="fr-BE" sz="1800" dirty="0" err="1"/>
              <a:t>huru</a:t>
            </a:r>
            <a:endParaRPr lang="fr-BE" sz="1800" dirty="0"/>
          </a:p>
          <a:p>
            <a:pPr marL="0" indent="0">
              <a:buNone/>
            </a:pPr>
            <a:r>
              <a:rPr lang="fr-BE" sz="1800" dirty="0"/>
              <a:t>Nana </a:t>
            </a:r>
            <a:r>
              <a:rPr lang="fr-BE" sz="1800" dirty="0" err="1"/>
              <a:t>nei</a:t>
            </a:r>
            <a:r>
              <a:rPr lang="fr-BE" sz="1800" dirty="0"/>
              <a:t> I </a:t>
            </a:r>
            <a:r>
              <a:rPr lang="fr-BE" sz="1800" dirty="0" err="1"/>
              <a:t>tiki</a:t>
            </a:r>
            <a:r>
              <a:rPr lang="fr-BE" sz="1800" dirty="0"/>
              <a:t> mai</a:t>
            </a:r>
          </a:p>
          <a:p>
            <a:pPr marL="0" indent="0">
              <a:buNone/>
            </a:pPr>
            <a:r>
              <a:rPr lang="fr-BE" sz="1800" dirty="0" err="1"/>
              <a:t>Whakawhiti</a:t>
            </a:r>
            <a:r>
              <a:rPr lang="fr-BE" sz="1800" dirty="0"/>
              <a:t> te ra</a:t>
            </a:r>
          </a:p>
          <a:p>
            <a:pPr marL="0" indent="0">
              <a:buNone/>
            </a:pPr>
            <a:r>
              <a:rPr lang="fr-BE" sz="1800" dirty="0"/>
              <a:t>A </a:t>
            </a:r>
            <a:r>
              <a:rPr lang="fr-BE" sz="1800" dirty="0" err="1"/>
              <a:t>upa</a:t>
            </a:r>
            <a:r>
              <a:rPr lang="fr-BE" sz="1800" dirty="0"/>
              <a:t> ne! Ka </a:t>
            </a:r>
            <a:r>
              <a:rPr lang="fr-BE" sz="1800" dirty="0" err="1"/>
              <a:t>upa</a:t>
            </a:r>
            <a:r>
              <a:rPr lang="fr-BE" sz="1800" dirty="0"/>
              <a:t> ne!</a:t>
            </a:r>
          </a:p>
          <a:p>
            <a:pPr marL="0" indent="0">
              <a:buNone/>
            </a:pPr>
            <a:r>
              <a:rPr lang="fr-BE" sz="1800" dirty="0"/>
              <a:t>A </a:t>
            </a:r>
            <a:r>
              <a:rPr lang="fr-BE" sz="1800" dirty="0" err="1"/>
              <a:t>upane</a:t>
            </a:r>
            <a:r>
              <a:rPr lang="fr-BE" sz="1800" dirty="0"/>
              <a:t> </a:t>
            </a:r>
            <a:r>
              <a:rPr lang="fr-BE" sz="1800" dirty="0" err="1"/>
              <a:t>kaupane</a:t>
            </a:r>
            <a:r>
              <a:rPr lang="fr-BE" sz="1800" dirty="0"/>
              <a:t>, </a:t>
            </a:r>
            <a:r>
              <a:rPr lang="fr-BE" sz="1800" dirty="0" err="1"/>
              <a:t>whiti</a:t>
            </a:r>
            <a:r>
              <a:rPr lang="fr-BE" sz="1800" dirty="0"/>
              <a:t> te ra! Hi</a:t>
            </a:r>
            <a:r>
              <a:rPr lang="fr-BE" sz="1800" dirty="0" smtClean="0"/>
              <a:t>!</a:t>
            </a:r>
          </a:p>
          <a:p>
            <a:pPr marL="0" indent="0">
              <a:buNone/>
            </a:pPr>
            <a:endParaRPr lang="fr-BE" sz="1800" dirty="0"/>
          </a:p>
          <a:p>
            <a:pPr marL="0" indent="0">
              <a:buNone/>
            </a:pPr>
            <a:r>
              <a:rPr lang="fr-BE" sz="1800" i="1" dirty="0" smtClean="0"/>
              <a:t>Je meurs! Je meurs! Je vis! Je vis!</a:t>
            </a:r>
            <a:endParaRPr lang="fr-BE" sz="1800" i="1" dirty="0"/>
          </a:p>
          <a:p>
            <a:pPr marL="0" indent="0">
              <a:buNone/>
            </a:pPr>
            <a:r>
              <a:rPr lang="fr-BE" sz="1800" i="1" dirty="0" smtClean="0"/>
              <a:t>C’est l’homme poilu</a:t>
            </a:r>
            <a:endParaRPr lang="fr-BE" sz="1800" i="1" dirty="0"/>
          </a:p>
          <a:p>
            <a:pPr marL="0" indent="0">
              <a:buNone/>
            </a:pPr>
            <a:r>
              <a:rPr lang="fr-BE" sz="1800" i="1" dirty="0" smtClean="0"/>
              <a:t>Qui a rapport</a:t>
            </a:r>
            <a:r>
              <a:rPr lang="en-NZ" sz="1800" i="1" dirty="0" smtClean="0"/>
              <a:t>é le </a:t>
            </a:r>
            <a:r>
              <a:rPr lang="en-NZ" sz="1800" i="1" dirty="0" err="1" smtClean="0"/>
              <a:t>soleil</a:t>
            </a:r>
            <a:endParaRPr lang="fr-BE" sz="1800" i="1" dirty="0"/>
          </a:p>
          <a:p>
            <a:pPr marL="0" indent="0">
              <a:buNone/>
            </a:pPr>
            <a:r>
              <a:rPr lang="fr-BE" sz="1800" i="1" dirty="0" smtClean="0"/>
              <a:t>Et l’a fait </a:t>
            </a:r>
            <a:r>
              <a:rPr lang="fr-BE" sz="1800" i="1" dirty="0" err="1" smtClean="0"/>
              <a:t>brill</a:t>
            </a:r>
            <a:r>
              <a:rPr lang="en-NZ" sz="1800" i="1" dirty="0" err="1" smtClean="0"/>
              <a:t>er</a:t>
            </a:r>
            <a:r>
              <a:rPr lang="en-NZ" sz="1800" i="1" dirty="0" smtClean="0"/>
              <a:t> à</a:t>
            </a:r>
            <a:r>
              <a:rPr lang="fr-BE" sz="1800" i="1" dirty="0" smtClean="0"/>
              <a:t> </a:t>
            </a:r>
            <a:r>
              <a:rPr lang="en-NZ" sz="1800" i="1" dirty="0" smtClean="0"/>
              <a:t>nouveau</a:t>
            </a:r>
          </a:p>
          <a:p>
            <a:pPr marL="0" indent="0">
              <a:buNone/>
            </a:pPr>
            <a:r>
              <a:rPr lang="fr-BE" sz="1800" i="1" dirty="0" smtClean="0"/>
              <a:t>Un pas en avant! Un autre pas en avant!</a:t>
            </a:r>
            <a:endParaRPr lang="fr-BE" sz="1800" i="1" dirty="0"/>
          </a:p>
          <a:p>
            <a:pPr marL="0" indent="0">
              <a:buNone/>
            </a:pPr>
            <a:r>
              <a:rPr lang="fr-BE" sz="1800" i="1" dirty="0"/>
              <a:t>Un pas en </a:t>
            </a:r>
            <a:r>
              <a:rPr lang="fr-BE" sz="1800" i="1" dirty="0" smtClean="0"/>
              <a:t>avant, un autre. Le soleil brille.</a:t>
            </a:r>
            <a:endParaRPr lang="fr-BE" sz="1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Ka Mate </a:t>
            </a:r>
            <a:r>
              <a:rPr lang="fr-FR" dirty="0" err="1"/>
              <a:t>H</a:t>
            </a:r>
            <a:r>
              <a:rPr lang="fr-FR" dirty="0" err="1" smtClean="0"/>
              <a:t>aka</a:t>
            </a:r>
            <a:r>
              <a:rPr lang="fr-FR" dirty="0" smtClean="0"/>
              <a:t> de </a:t>
            </a:r>
            <a:r>
              <a:rPr lang="fr-FR" dirty="0" err="1" smtClean="0"/>
              <a:t>Ngāti</a:t>
            </a:r>
            <a:r>
              <a:rPr lang="fr-FR" dirty="0" smtClean="0"/>
              <a:t> </a:t>
            </a:r>
            <a:r>
              <a:rPr lang="fr-FR" dirty="0" err="1"/>
              <a:t>T</a:t>
            </a:r>
            <a:r>
              <a:rPr lang="fr-FR" dirty="0" err="1" smtClean="0"/>
              <a:t>oa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3" t="39468" r="3649" b="19244"/>
          <a:stretch/>
        </p:blipFill>
        <p:spPr bwMode="auto">
          <a:xfrm>
            <a:off x="5151421" y="1874067"/>
            <a:ext cx="3603279" cy="41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754063" y="1499084"/>
            <a:ext cx="7773920" cy="4901716"/>
          </a:xfrm>
        </p:spPr>
        <p:txBody>
          <a:bodyPr/>
          <a:lstStyle/>
          <a:p>
            <a:r>
              <a:rPr lang="fr-FR" sz="2400" dirty="0" smtClean="0"/>
              <a:t>Du ‘contingent indigène’ au Bataillon</a:t>
            </a:r>
          </a:p>
          <a:p>
            <a:r>
              <a:rPr lang="fr-FR" sz="2400" dirty="0" smtClean="0"/>
              <a:t>Premières unités Maories à combattre auprès des </a:t>
            </a:r>
            <a:r>
              <a:rPr lang="fr-FR" sz="2400" i="1" dirty="0" err="1" smtClean="0"/>
              <a:t>Pakehas</a:t>
            </a:r>
            <a:r>
              <a:rPr lang="fr-FR" sz="2400" dirty="0" smtClean="0"/>
              <a:t> (descendant européen)</a:t>
            </a:r>
          </a:p>
          <a:p>
            <a:r>
              <a:rPr lang="fr-FR" sz="2400" dirty="0" smtClean="0"/>
              <a:t>Commandement </a:t>
            </a:r>
            <a:r>
              <a:rPr lang="fr-FR" sz="2400" dirty="0" err="1" smtClean="0"/>
              <a:t>Pakeha</a:t>
            </a:r>
            <a:r>
              <a:rPr lang="fr-FR" sz="2400" dirty="0" smtClean="0"/>
              <a:t> et Maori: (Major George King et Te </a:t>
            </a:r>
            <a:r>
              <a:rPr lang="fr-FR" sz="2400" dirty="0" err="1"/>
              <a:t>R</a:t>
            </a:r>
            <a:r>
              <a:rPr lang="fr-FR" sz="2400" dirty="0" err="1" smtClean="0"/>
              <a:t>angi</a:t>
            </a:r>
            <a:r>
              <a:rPr lang="fr-FR" sz="2400" dirty="0" smtClean="0"/>
              <a:t> </a:t>
            </a:r>
            <a:r>
              <a:rPr lang="fr-FR" sz="2400" dirty="0" err="1" smtClean="0"/>
              <a:t>Hiroa</a:t>
            </a:r>
            <a:endParaRPr lang="fr-FR" sz="2400" dirty="0" smtClean="0"/>
          </a:p>
          <a:p>
            <a:r>
              <a:rPr lang="fr-FR" sz="2400" dirty="0" smtClean="0"/>
              <a:t>Ont combattu en France et en Belgique (Somme, Messines, </a:t>
            </a:r>
            <a:r>
              <a:rPr lang="fr-FR" sz="2400" dirty="0" err="1" smtClean="0"/>
              <a:t>Passchendaele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Pionniers, une force de travail</a:t>
            </a:r>
          </a:p>
          <a:p>
            <a:r>
              <a:rPr lang="fr-FR" sz="2400" dirty="0" smtClean="0"/>
              <a:t>Réponses variées des </a:t>
            </a:r>
            <a:r>
              <a:rPr lang="fr-FR" sz="2400" i="1" dirty="0" err="1" smtClean="0"/>
              <a:t>iwis</a:t>
            </a:r>
            <a:r>
              <a:rPr lang="fr-FR" sz="2400" dirty="0" smtClean="0"/>
              <a:t> à l’effort de guerre (</a:t>
            </a:r>
            <a:r>
              <a:rPr lang="fr-FR" sz="2400" dirty="0" err="1" smtClean="0"/>
              <a:t>Ngati</a:t>
            </a:r>
            <a:r>
              <a:rPr lang="fr-FR" sz="2400" dirty="0" smtClean="0"/>
              <a:t> </a:t>
            </a:r>
            <a:r>
              <a:rPr lang="fr-FR" sz="2400" dirty="0" err="1" smtClean="0"/>
              <a:t>porou</a:t>
            </a:r>
            <a:r>
              <a:rPr lang="fr-FR" sz="2400" dirty="0" smtClean="0"/>
              <a:t>, </a:t>
            </a:r>
            <a:r>
              <a:rPr lang="fr-FR" sz="2400" dirty="0" err="1" smtClean="0"/>
              <a:t>Ngati</a:t>
            </a:r>
            <a:r>
              <a:rPr lang="fr-FR" sz="2400" dirty="0" smtClean="0"/>
              <a:t> </a:t>
            </a:r>
            <a:r>
              <a:rPr lang="fr-FR" sz="2400" dirty="0" err="1" smtClean="0"/>
              <a:t>Kahungunu</a:t>
            </a:r>
            <a:r>
              <a:rPr lang="fr-FR" sz="2400" dirty="0" smtClean="0"/>
              <a:t> vs/ Waikato, </a:t>
            </a:r>
            <a:r>
              <a:rPr lang="fr-FR" sz="2400" dirty="0" err="1" smtClean="0"/>
              <a:t>Taranaki</a:t>
            </a:r>
            <a:r>
              <a:rPr lang="fr-FR" sz="2400" dirty="0" smtClean="0"/>
              <a:t>)</a:t>
            </a:r>
          </a:p>
          <a:p>
            <a:r>
              <a:rPr lang="en-NZ" sz="2400" i="1" dirty="0" smtClean="0"/>
              <a:t>2227 Maoris </a:t>
            </a:r>
            <a:r>
              <a:rPr lang="en-NZ" sz="2400" i="1" dirty="0" err="1" smtClean="0"/>
              <a:t>ont</a:t>
            </a:r>
            <a:r>
              <a:rPr lang="en-NZ" sz="2400" i="1" dirty="0" smtClean="0"/>
              <a:t> </a:t>
            </a:r>
            <a:r>
              <a:rPr lang="en-NZ" sz="2400" i="1" dirty="0" err="1" smtClean="0"/>
              <a:t>servi</a:t>
            </a:r>
            <a:r>
              <a:rPr lang="en-NZ" sz="2400" i="1" dirty="0" smtClean="0"/>
              <a:t>. </a:t>
            </a:r>
            <a:r>
              <a:rPr lang="fr-BE" sz="2400" i="1" dirty="0" smtClean="0"/>
              <a:t>336 sont morts and 734 ont été blessés.</a:t>
            </a:r>
            <a:r>
              <a:rPr lang="fr-BE" sz="2400" dirty="0" smtClean="0"/>
              <a:t> </a:t>
            </a:r>
            <a:endParaRPr lang="fr-FR" sz="2400" dirty="0" smtClean="0"/>
          </a:p>
          <a:p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Le Bataillon Pionnier Maori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4063" y="1499083"/>
            <a:ext cx="5818902" cy="5097025"/>
          </a:xfrm>
        </p:spPr>
        <p:txBody>
          <a:bodyPr/>
          <a:lstStyle/>
          <a:p>
            <a:pPr marL="0" indent="0">
              <a:buNone/>
            </a:pPr>
            <a:endParaRPr lang="fr-BE" dirty="0"/>
          </a:p>
          <a:p>
            <a:endParaRPr lang="fr-BE" b="1" dirty="0" smtClean="0"/>
          </a:p>
          <a:p>
            <a:endParaRPr lang="fr-BE" b="1" dirty="0"/>
          </a:p>
          <a:p>
            <a:pPr marL="0" indent="0">
              <a:buNone/>
            </a:pPr>
            <a:r>
              <a:rPr lang="fr-BE" b="1" dirty="0"/>
              <a:t> </a:t>
            </a:r>
            <a:endParaRPr lang="fr-BE" b="1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sz="1000" b="1" dirty="0" smtClean="0"/>
          </a:p>
          <a:p>
            <a:pPr marL="0" indent="0">
              <a:buNone/>
            </a:pPr>
            <a:endParaRPr lang="fr-BE" sz="1000" b="1" dirty="0"/>
          </a:p>
          <a:p>
            <a:pPr marL="0" indent="0">
              <a:buNone/>
            </a:pPr>
            <a:endParaRPr lang="fr-BE" sz="1000" b="1" dirty="0" smtClean="0"/>
          </a:p>
          <a:p>
            <a:pPr marL="0" indent="0">
              <a:buNone/>
            </a:pPr>
            <a:endParaRPr lang="fr-BE" sz="1000" b="1" dirty="0"/>
          </a:p>
          <a:p>
            <a:pPr marL="0" indent="0">
              <a:buNone/>
            </a:pPr>
            <a:endParaRPr lang="fr-BE" sz="1000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B</a:t>
            </a:r>
            <a:r>
              <a:rPr lang="fr-FR" dirty="0" smtClean="0"/>
              <a:t>ataillon Pionnier Maori</a:t>
            </a:r>
            <a:endParaRPr lang="fr-FR" dirty="0"/>
          </a:p>
        </p:txBody>
      </p:sp>
      <p:pic>
        <p:nvPicPr>
          <p:cNvPr id="4" name="Picture 3" descr="Pioneer Battalion, 19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3" y="1878461"/>
            <a:ext cx="6048282" cy="38705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80194" y="1704513"/>
            <a:ext cx="1647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200" i="1" dirty="0" smtClean="0"/>
          </a:p>
          <a:p>
            <a:r>
              <a:rPr lang="en-NZ" sz="1200" i="1" dirty="0" err="1" smtClean="0"/>
              <a:t>Membres</a:t>
            </a:r>
            <a:r>
              <a:rPr lang="en-NZ" sz="1200" i="1" dirty="0" smtClean="0"/>
              <a:t> du </a:t>
            </a:r>
            <a:r>
              <a:rPr lang="en-NZ" sz="1200" i="1" dirty="0" err="1" smtClean="0"/>
              <a:t>Bataillon</a:t>
            </a:r>
            <a:r>
              <a:rPr lang="en-NZ" sz="1200" i="1" dirty="0" smtClean="0"/>
              <a:t> </a:t>
            </a:r>
            <a:r>
              <a:rPr lang="en-NZ" sz="1200" i="1" dirty="0" err="1" smtClean="0"/>
              <a:t>Pionnier</a:t>
            </a:r>
            <a:r>
              <a:rPr lang="en-NZ" sz="1200" i="1" dirty="0" smtClean="0"/>
              <a:t> </a:t>
            </a:r>
            <a:r>
              <a:rPr lang="en-NZ" sz="1200" i="1" dirty="0"/>
              <a:t>Māori </a:t>
            </a:r>
            <a:r>
              <a:rPr lang="en-NZ" sz="1200" i="1" dirty="0" err="1" smtClean="0"/>
              <a:t>éx</a:t>
            </a:r>
            <a:r>
              <a:rPr lang="en-NZ" sz="1200" i="1" dirty="0" err="1"/>
              <a:t>é</a:t>
            </a:r>
            <a:r>
              <a:rPr lang="en-NZ" sz="1200" i="1" dirty="0" err="1" smtClean="0"/>
              <a:t>cutant</a:t>
            </a:r>
            <a:r>
              <a:rPr lang="en-NZ" sz="1200" i="1" dirty="0" smtClean="0"/>
              <a:t> un </a:t>
            </a:r>
            <a:r>
              <a:rPr lang="en-NZ" sz="1200" i="1" dirty="0" err="1" smtClean="0"/>
              <a:t>haka</a:t>
            </a:r>
            <a:r>
              <a:rPr lang="en-NZ" sz="1200" i="1" dirty="0" smtClean="0"/>
              <a:t> </a:t>
            </a:r>
            <a:r>
              <a:rPr lang="en-NZ" sz="1200" i="1" dirty="0" err="1" smtClean="0"/>
              <a:t>lors</a:t>
            </a:r>
            <a:r>
              <a:rPr lang="en-NZ" sz="1200" i="1" dirty="0" smtClean="0"/>
              <a:t> de la </a:t>
            </a:r>
            <a:r>
              <a:rPr lang="en-NZ" sz="1200" i="1" dirty="0" err="1" smtClean="0"/>
              <a:t>visite</a:t>
            </a:r>
            <a:r>
              <a:rPr lang="en-NZ" sz="1200" i="1" dirty="0" smtClean="0"/>
              <a:t> du Premier </a:t>
            </a:r>
            <a:r>
              <a:rPr lang="en-NZ" sz="1200" i="1" dirty="0" err="1" smtClean="0"/>
              <a:t>Ministre</a:t>
            </a:r>
            <a:r>
              <a:rPr lang="en-NZ" sz="1200" i="1" dirty="0" smtClean="0"/>
              <a:t> de Nouvelle </a:t>
            </a:r>
            <a:r>
              <a:rPr lang="en-NZ" sz="1200" i="1" dirty="0" err="1" smtClean="0"/>
              <a:t>Zélande</a:t>
            </a:r>
            <a:r>
              <a:rPr lang="en-NZ" sz="1200" i="1" dirty="0" smtClean="0"/>
              <a:t> William </a:t>
            </a:r>
            <a:r>
              <a:rPr lang="en-NZ" sz="1200" i="1" dirty="0"/>
              <a:t>Massey </a:t>
            </a:r>
            <a:r>
              <a:rPr lang="en-NZ" sz="1200" i="1" dirty="0" smtClean="0"/>
              <a:t>et du Vice Premier Joseph </a:t>
            </a:r>
            <a:r>
              <a:rPr lang="en-NZ" sz="1200" i="1" dirty="0"/>
              <a:t>Ward </a:t>
            </a:r>
            <a:r>
              <a:rPr lang="en-NZ" sz="1200" i="1" dirty="0" smtClean="0"/>
              <a:t> à Bois-de-</a:t>
            </a:r>
            <a:r>
              <a:rPr lang="en-NZ" sz="1200" i="1" dirty="0" err="1" smtClean="0"/>
              <a:t>Warnimont</a:t>
            </a:r>
            <a:r>
              <a:rPr lang="en-NZ" sz="1200" i="1" dirty="0"/>
              <a:t>, France, </a:t>
            </a:r>
            <a:r>
              <a:rPr lang="en-NZ" sz="1200" i="1" dirty="0" smtClean="0"/>
              <a:t>le 30 </a:t>
            </a:r>
            <a:r>
              <a:rPr lang="en-NZ" sz="1200" i="1" dirty="0" err="1" smtClean="0"/>
              <a:t>Juin</a:t>
            </a:r>
            <a:r>
              <a:rPr lang="en-NZ" sz="1200" i="1" dirty="0" smtClean="0"/>
              <a:t> 1918</a:t>
            </a:r>
            <a:r>
              <a:rPr lang="en-NZ" sz="1200" i="1" dirty="0"/>
              <a:t>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82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sz="2400" dirty="0" smtClean="0"/>
              <a:t>Sir James </a:t>
            </a:r>
            <a:r>
              <a:rPr lang="en-NZ" sz="2400" dirty="0" err="1" smtClean="0"/>
              <a:t>Henare</a:t>
            </a:r>
            <a:r>
              <a:rPr lang="en-NZ" sz="2400" dirty="0" smtClean="0"/>
              <a:t>, 1985: “Le language </a:t>
            </a:r>
            <a:r>
              <a:rPr lang="en-NZ" sz="2400" dirty="0" err="1" smtClean="0"/>
              <a:t>est</a:t>
            </a:r>
            <a:r>
              <a:rPr lang="en-NZ" sz="2400" dirty="0" smtClean="0"/>
              <a:t> le </a:t>
            </a:r>
            <a:r>
              <a:rPr lang="en-NZ" sz="2400" dirty="0" err="1" smtClean="0"/>
              <a:t>coeur</a:t>
            </a:r>
            <a:r>
              <a:rPr lang="en-NZ" sz="2400" dirty="0" smtClean="0"/>
              <a:t> de </a:t>
            </a:r>
            <a:r>
              <a:rPr lang="en-NZ" sz="2400" dirty="0" err="1" smtClean="0"/>
              <a:t>notre</a:t>
            </a:r>
            <a:r>
              <a:rPr lang="en-NZ" sz="2400" dirty="0" smtClean="0"/>
              <a:t> culture </a:t>
            </a:r>
            <a:r>
              <a:rPr lang="en-NZ" sz="2400" dirty="0" err="1" smtClean="0"/>
              <a:t>Maorie</a:t>
            </a:r>
            <a:r>
              <a:rPr lang="en-NZ" sz="2400" dirty="0" smtClean="0"/>
              <a:t> et de </a:t>
            </a:r>
            <a:r>
              <a:rPr lang="en-NZ" sz="2400" dirty="0" err="1" smtClean="0"/>
              <a:t>notre</a:t>
            </a:r>
            <a:r>
              <a:rPr lang="en-NZ" sz="2400" dirty="0" smtClean="0"/>
              <a:t> </a:t>
            </a:r>
            <a:r>
              <a:rPr lang="en-NZ" sz="2400" i="1" dirty="0" err="1" smtClean="0"/>
              <a:t>mana</a:t>
            </a:r>
            <a:r>
              <a:rPr lang="en-NZ" sz="2400" dirty="0" smtClean="0"/>
              <a:t>, </a:t>
            </a:r>
            <a:r>
              <a:rPr lang="en-NZ" sz="2400" dirty="0" err="1" smtClean="0"/>
              <a:t>si</a:t>
            </a:r>
            <a:r>
              <a:rPr lang="en-NZ" sz="2400" dirty="0" smtClean="0"/>
              <a:t> </a:t>
            </a:r>
            <a:r>
              <a:rPr lang="en-NZ" sz="2400" dirty="0" err="1" smtClean="0"/>
              <a:t>notre</a:t>
            </a:r>
            <a:r>
              <a:rPr lang="en-NZ" sz="2400" dirty="0" smtClean="0"/>
              <a:t> language </a:t>
            </a:r>
            <a:r>
              <a:rPr lang="en-NZ" sz="2400" dirty="0" err="1" smtClean="0"/>
              <a:t>meurt</a:t>
            </a:r>
            <a:r>
              <a:rPr lang="en-NZ" sz="2400" dirty="0" smtClean="0"/>
              <a:t>, </a:t>
            </a:r>
            <a:r>
              <a:rPr lang="en-NZ" sz="2400" dirty="0" err="1" smtClean="0"/>
              <a:t>que</a:t>
            </a:r>
            <a:r>
              <a:rPr lang="en-NZ" sz="2400" dirty="0" smtClean="0"/>
              <a:t> nous </a:t>
            </a:r>
            <a:r>
              <a:rPr lang="en-NZ" sz="2400" dirty="0" err="1" smtClean="0"/>
              <a:t>reste</a:t>
            </a:r>
            <a:r>
              <a:rPr lang="en-NZ" sz="2400" dirty="0" smtClean="0"/>
              <a:t>-t-</a:t>
            </a:r>
            <a:r>
              <a:rPr lang="en-NZ" sz="2400" dirty="0" err="1" smtClean="0"/>
              <a:t>il</a:t>
            </a:r>
            <a:r>
              <a:rPr lang="en-NZ" sz="2400" dirty="0" smtClean="0"/>
              <a:t> ? </a:t>
            </a:r>
            <a:r>
              <a:rPr lang="en-NZ" sz="2400" dirty="0" err="1" smtClean="0"/>
              <a:t>Alors</a:t>
            </a:r>
            <a:r>
              <a:rPr lang="en-NZ" sz="2400" dirty="0" smtClean="0"/>
              <a:t> je </a:t>
            </a:r>
            <a:r>
              <a:rPr lang="en-NZ" sz="2400" dirty="0" err="1" smtClean="0"/>
              <a:t>demande</a:t>
            </a:r>
            <a:r>
              <a:rPr lang="en-NZ" sz="2400" dirty="0" smtClean="0"/>
              <a:t> à </a:t>
            </a:r>
            <a:r>
              <a:rPr lang="en-NZ" sz="2400" dirty="0" err="1" smtClean="0"/>
              <a:t>notre</a:t>
            </a:r>
            <a:r>
              <a:rPr lang="en-NZ" sz="2400" dirty="0" smtClean="0"/>
              <a:t> </a:t>
            </a:r>
            <a:r>
              <a:rPr lang="en-NZ" sz="2400" dirty="0" err="1" smtClean="0"/>
              <a:t>peuple</a:t>
            </a:r>
            <a:r>
              <a:rPr lang="en-NZ" sz="2400" dirty="0" smtClean="0"/>
              <a:t>, qui </a:t>
            </a:r>
            <a:r>
              <a:rPr lang="en-NZ" sz="2400" dirty="0" err="1" smtClean="0"/>
              <a:t>sommes</a:t>
            </a:r>
            <a:r>
              <a:rPr lang="en-NZ" sz="2400" dirty="0" smtClean="0"/>
              <a:t>-nous ?” </a:t>
            </a:r>
          </a:p>
          <a:p>
            <a:pPr marL="0" indent="0">
              <a:buNone/>
            </a:pPr>
            <a:endParaRPr lang="en-NZ" sz="2400" dirty="0" smtClean="0"/>
          </a:p>
          <a:p>
            <a:r>
              <a:rPr lang="en-NZ" sz="2400" dirty="0" smtClean="0"/>
              <a:t>Te </a:t>
            </a:r>
            <a:r>
              <a:rPr lang="en-NZ" sz="2400" dirty="0"/>
              <a:t>R</a:t>
            </a:r>
            <a:r>
              <a:rPr lang="en-NZ" sz="2400" dirty="0" smtClean="0"/>
              <a:t>eo </a:t>
            </a:r>
            <a:r>
              <a:rPr lang="en-NZ" sz="2400" dirty="0" err="1"/>
              <a:t>Māori</a:t>
            </a:r>
            <a:r>
              <a:rPr lang="en-NZ" sz="2400" dirty="0"/>
              <a:t> </a:t>
            </a:r>
            <a:r>
              <a:rPr lang="fr-FR" sz="2400" dirty="0" smtClean="0"/>
              <a:t>considérée</a:t>
            </a:r>
            <a:r>
              <a:rPr lang="en-NZ" sz="2400" dirty="0" smtClean="0"/>
              <a:t> </a:t>
            </a:r>
            <a:r>
              <a:rPr lang="en-NZ" sz="2400" dirty="0" err="1" smtClean="0"/>
              <a:t>comme</a:t>
            </a:r>
            <a:r>
              <a:rPr lang="en-NZ" sz="2400" dirty="0" smtClean="0"/>
              <a:t> un </a:t>
            </a:r>
            <a:r>
              <a:rPr lang="en-NZ" sz="2400" i="1" dirty="0" err="1" smtClean="0"/>
              <a:t>Taonga</a:t>
            </a:r>
            <a:r>
              <a:rPr lang="en-NZ" sz="2400" dirty="0"/>
              <a:t>, </a:t>
            </a:r>
            <a:r>
              <a:rPr lang="en-NZ" sz="2400" dirty="0" smtClean="0"/>
              <a:t>et </a:t>
            </a:r>
            <a:r>
              <a:rPr lang="en-NZ" sz="2400" dirty="0" err="1" smtClean="0"/>
              <a:t>enoncée</a:t>
            </a:r>
            <a:r>
              <a:rPr lang="en-NZ" sz="2400" dirty="0" smtClean="0"/>
              <a:t> </a:t>
            </a:r>
            <a:r>
              <a:rPr lang="en-NZ" sz="2400" dirty="0" err="1" smtClean="0"/>
              <a:t>comme</a:t>
            </a:r>
            <a:r>
              <a:rPr lang="en-NZ" sz="2400" dirty="0" smtClean="0"/>
              <a:t> </a:t>
            </a:r>
            <a:r>
              <a:rPr lang="en-NZ" sz="2400" dirty="0" err="1" smtClean="0"/>
              <a:t>telle</a:t>
            </a:r>
            <a:r>
              <a:rPr lang="en-NZ" sz="2400" dirty="0" smtClean="0"/>
              <a:t> </a:t>
            </a:r>
            <a:r>
              <a:rPr lang="en-NZ" sz="2400" dirty="0" err="1" smtClean="0"/>
              <a:t>dans</a:t>
            </a:r>
            <a:r>
              <a:rPr lang="en-NZ" sz="2400" dirty="0" smtClean="0"/>
              <a:t> le </a:t>
            </a:r>
            <a:r>
              <a:rPr lang="en-NZ" sz="2400" dirty="0" err="1" smtClean="0"/>
              <a:t>Traité</a:t>
            </a:r>
            <a:r>
              <a:rPr lang="en-NZ" sz="2400" dirty="0" smtClean="0"/>
              <a:t> qui incite à </a:t>
            </a:r>
            <a:r>
              <a:rPr lang="en-NZ" sz="2400" dirty="0" err="1" smtClean="0"/>
              <a:t>sa</a:t>
            </a:r>
            <a:r>
              <a:rPr lang="en-NZ" sz="2400" dirty="0" smtClean="0"/>
              <a:t> protection. </a:t>
            </a:r>
            <a:endParaRPr lang="fr-FR" sz="2400" dirty="0" smtClean="0"/>
          </a:p>
          <a:p>
            <a:r>
              <a:rPr lang="fr-FR" sz="2400" dirty="0" smtClean="0"/>
              <a:t>Langue Maorie officielle depuis 1987</a:t>
            </a:r>
          </a:p>
          <a:p>
            <a:r>
              <a:rPr lang="fr-FR" sz="2400" dirty="0" smtClean="0"/>
              <a:t>Environ 130 000 Maoris parlent la langue</a:t>
            </a:r>
            <a:endParaRPr lang="fr-BE" sz="2400" dirty="0"/>
          </a:p>
          <a:p>
            <a:pPr lvl="0"/>
            <a:r>
              <a:rPr lang="en-NZ" sz="2400" dirty="0" smtClean="0"/>
              <a:t>La </a:t>
            </a:r>
            <a:r>
              <a:rPr lang="en-NZ" sz="2400" dirty="0" err="1" smtClean="0"/>
              <a:t>télévision</a:t>
            </a:r>
            <a:r>
              <a:rPr lang="en-NZ" sz="2400" dirty="0" smtClean="0"/>
              <a:t> et </a:t>
            </a:r>
            <a:r>
              <a:rPr lang="en-NZ" sz="2400" dirty="0"/>
              <a:t>radio </a:t>
            </a:r>
            <a:r>
              <a:rPr lang="en-NZ" sz="2400" dirty="0" err="1" smtClean="0"/>
              <a:t>sont</a:t>
            </a:r>
            <a:r>
              <a:rPr lang="en-NZ" sz="2400" dirty="0" smtClean="0"/>
              <a:t> des </a:t>
            </a:r>
            <a:r>
              <a:rPr lang="en-NZ" sz="2400" dirty="0" err="1" smtClean="0"/>
              <a:t>éléments</a:t>
            </a:r>
            <a:r>
              <a:rPr lang="en-NZ" sz="2400" dirty="0" smtClean="0"/>
              <a:t> </a:t>
            </a:r>
            <a:r>
              <a:rPr lang="en-NZ" sz="2400" dirty="0" err="1" smtClean="0"/>
              <a:t>essentiels</a:t>
            </a:r>
            <a:r>
              <a:rPr lang="en-NZ" sz="2400" dirty="0" smtClean="0"/>
              <a:t> de la </a:t>
            </a:r>
            <a:r>
              <a:rPr lang="en-NZ" sz="2400" dirty="0" err="1" smtClean="0"/>
              <a:t>relance</a:t>
            </a:r>
            <a:r>
              <a:rPr lang="en-NZ" sz="2400" dirty="0" smtClean="0"/>
              <a:t> de </a:t>
            </a:r>
            <a:r>
              <a:rPr lang="en-NZ" sz="2400" dirty="0" err="1" smtClean="0"/>
              <a:t>te</a:t>
            </a:r>
            <a:r>
              <a:rPr lang="en-NZ" sz="2400" dirty="0" smtClean="0"/>
              <a:t> </a:t>
            </a:r>
            <a:r>
              <a:rPr lang="en-NZ" sz="2400" dirty="0"/>
              <a:t>R</a:t>
            </a:r>
            <a:r>
              <a:rPr lang="en-NZ" sz="2400" dirty="0" smtClean="0"/>
              <a:t>eo </a:t>
            </a:r>
            <a:r>
              <a:rPr lang="en-NZ" sz="2400" dirty="0"/>
              <a:t>Māori (e.g. Māori TV).</a:t>
            </a:r>
            <a:endParaRPr lang="fr-BE" sz="2400" dirty="0"/>
          </a:p>
          <a:p>
            <a:pPr>
              <a:buNone/>
            </a:pP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Te </a:t>
            </a:r>
            <a:r>
              <a:rPr lang="fr-FR" dirty="0" err="1" smtClean="0"/>
              <a:t>Reo</a:t>
            </a:r>
            <a:r>
              <a:rPr lang="fr-FR" dirty="0" smtClean="0"/>
              <a:t>: La langue Maorie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5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2374" y="1499083"/>
            <a:ext cx="8255609" cy="4990493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endParaRPr lang="en-NZ" sz="1200" i="1" dirty="0"/>
          </a:p>
          <a:p>
            <a:pPr marL="0" indent="0">
              <a:buNone/>
            </a:pPr>
            <a:r>
              <a:rPr lang="en-NZ" sz="1200" i="1" dirty="0" smtClean="0"/>
              <a:t>Tony Lynch, </a:t>
            </a:r>
            <a:r>
              <a:rPr lang="en-NZ" sz="1200" i="1" dirty="0" err="1" smtClean="0"/>
              <a:t>Ambassadeur</a:t>
            </a:r>
            <a:r>
              <a:rPr lang="en-NZ" sz="1200" i="1" dirty="0" smtClean="0"/>
              <a:t> en </a:t>
            </a:r>
            <a:r>
              <a:rPr lang="en-NZ" sz="1200" i="1" dirty="0" err="1" smtClean="0"/>
              <a:t>Thailande</a:t>
            </a:r>
            <a:r>
              <a:rPr lang="en-NZ" sz="1200" i="1" dirty="0" smtClean="0"/>
              <a:t>, </a:t>
            </a:r>
            <a:r>
              <a:rPr lang="en-NZ" sz="1200" i="1" dirty="0" err="1" smtClean="0"/>
              <a:t>porte</a:t>
            </a:r>
            <a:r>
              <a:rPr lang="en-NZ" sz="1200" i="1" dirty="0" smtClean="0"/>
              <a:t> le Te </a:t>
            </a:r>
            <a:r>
              <a:rPr lang="en-NZ" sz="1200" i="1" dirty="0" err="1"/>
              <a:t>Arawa-Tuwharetoa</a:t>
            </a:r>
            <a:r>
              <a:rPr lang="en-NZ" sz="1200" i="1" dirty="0"/>
              <a:t> </a:t>
            </a:r>
            <a:endParaRPr lang="en-NZ" sz="1200" i="1" dirty="0" smtClean="0"/>
          </a:p>
          <a:p>
            <a:pPr marL="0" indent="0">
              <a:buNone/>
            </a:pPr>
            <a:r>
              <a:rPr lang="en-NZ" sz="1200" i="1" dirty="0" smtClean="0"/>
              <a:t>Korowai  en </a:t>
            </a:r>
            <a:r>
              <a:rPr lang="en-NZ" sz="1200" i="1" dirty="0" err="1" smtClean="0"/>
              <a:t>Birmanie</a:t>
            </a:r>
            <a:r>
              <a:rPr lang="en-NZ" sz="1200" i="1" dirty="0" smtClean="0"/>
              <a:t>.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Korowai</a:t>
            </a:r>
            <a:endParaRPr lang="fr-FR" dirty="0"/>
          </a:p>
          <a:p>
            <a:endParaRPr lang="fr-FR" dirty="0"/>
          </a:p>
        </p:txBody>
      </p:sp>
      <p:pic>
        <p:nvPicPr>
          <p:cNvPr id="2050" name="Picture 2" descr="C:\Users\MThizon\AppData\Local\Microsoft\Windows\Temporary Internet Files\Content.Outlook\6UAV5J74\photo (2)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38" y="1960749"/>
            <a:ext cx="3148951" cy="45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t="32860" r="39519" b="24887"/>
          <a:stretch/>
        </p:blipFill>
        <p:spPr bwMode="auto">
          <a:xfrm>
            <a:off x="420544" y="2449596"/>
            <a:ext cx="4806510" cy="328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189810" y="1499082"/>
            <a:ext cx="462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+mn-lt"/>
                <a:ea typeface="+mn-ea"/>
              </a:rPr>
              <a:t>Paula Wilson, Ambassadeur auprès de la Belgique porte le </a:t>
            </a:r>
            <a:r>
              <a:rPr lang="fr-FR" sz="1200" i="1" dirty="0" err="1" smtClean="0">
                <a:latin typeface="+mn-lt"/>
                <a:ea typeface="+mn-ea"/>
              </a:rPr>
              <a:t>Korowai</a:t>
            </a:r>
            <a:r>
              <a:rPr lang="fr-FR" sz="1200" i="1" dirty="0" smtClean="0">
                <a:latin typeface="+mn-lt"/>
                <a:ea typeface="+mn-ea"/>
              </a:rPr>
              <a:t> lorsqu’elle présenta ses lettres de créances au roi Albert II.</a:t>
            </a:r>
            <a:endParaRPr lang="fr-FR" sz="1200" i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42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4063" y="1500392"/>
            <a:ext cx="7773920" cy="4689960"/>
          </a:xfrm>
        </p:spPr>
        <p:txBody>
          <a:bodyPr/>
          <a:lstStyle/>
          <a:p>
            <a:r>
              <a:rPr lang="fr-BE" sz="2800" dirty="0"/>
              <a:t>E</a:t>
            </a:r>
            <a:r>
              <a:rPr lang="fr-BE" sz="2800" dirty="0" smtClean="0"/>
              <a:t>coles </a:t>
            </a:r>
            <a:r>
              <a:rPr lang="fr-BE" sz="2800" dirty="0"/>
              <a:t>d’immersion Maorie primaire et </a:t>
            </a:r>
            <a:r>
              <a:rPr lang="fr-BE" sz="2800" dirty="0" smtClean="0"/>
              <a:t>secondaire</a:t>
            </a:r>
            <a:r>
              <a:rPr lang="en-NZ" sz="2800" dirty="0"/>
              <a:t> </a:t>
            </a:r>
            <a:endParaRPr lang="en-NZ" sz="2800" dirty="0" smtClean="0"/>
          </a:p>
          <a:p>
            <a:r>
              <a:rPr lang="fr-BE" sz="2800" dirty="0"/>
              <a:t>Ecoles publiques depuis 1989</a:t>
            </a:r>
          </a:p>
          <a:p>
            <a:r>
              <a:rPr lang="en-NZ" sz="2800" dirty="0" smtClean="0"/>
              <a:t>Alliant </a:t>
            </a:r>
            <a:r>
              <a:rPr lang="en-NZ" sz="2800" dirty="0" err="1" smtClean="0"/>
              <a:t>l’apprentissage</a:t>
            </a:r>
            <a:r>
              <a:rPr lang="en-NZ" sz="2800" dirty="0" smtClean="0"/>
              <a:t> de la langue </a:t>
            </a:r>
            <a:r>
              <a:rPr lang="en-NZ" sz="2800" dirty="0" err="1" smtClean="0"/>
              <a:t>Maorie</a:t>
            </a:r>
            <a:r>
              <a:rPr lang="en-NZ" sz="2800" dirty="0" smtClean="0"/>
              <a:t> et un </a:t>
            </a:r>
            <a:r>
              <a:rPr lang="en-NZ" sz="2800" dirty="0" err="1" smtClean="0"/>
              <a:t>enseignement</a:t>
            </a:r>
            <a:r>
              <a:rPr lang="en-NZ" sz="2800" dirty="0" smtClean="0"/>
              <a:t> </a:t>
            </a:r>
            <a:r>
              <a:rPr lang="en-NZ" sz="2800" dirty="0" err="1" smtClean="0"/>
              <a:t>primaire</a:t>
            </a:r>
            <a:r>
              <a:rPr lang="en-NZ" sz="2800" dirty="0" smtClean="0"/>
              <a:t> de </a:t>
            </a:r>
            <a:r>
              <a:rPr lang="en-NZ" sz="2800" dirty="0" err="1" smtClean="0"/>
              <a:t>qualité</a:t>
            </a:r>
            <a:endParaRPr lang="en-NZ" sz="2800" dirty="0" smtClean="0"/>
          </a:p>
          <a:p>
            <a:r>
              <a:rPr lang="fr-BE" sz="2800" dirty="0" smtClean="0"/>
              <a:t> Objectif: </a:t>
            </a:r>
            <a:r>
              <a:rPr lang="fr-FR" sz="2800" dirty="0" smtClean="0"/>
              <a:t>revitaliser </a:t>
            </a:r>
            <a:r>
              <a:rPr lang="fr-FR" sz="2800" dirty="0"/>
              <a:t>la </a:t>
            </a:r>
            <a:r>
              <a:rPr lang="fr-FR" sz="2800" dirty="0" smtClean="0"/>
              <a:t>langue et </a:t>
            </a:r>
            <a:r>
              <a:rPr lang="fr-FR" sz="2800" dirty="0"/>
              <a:t>les connaissances </a:t>
            </a:r>
            <a:r>
              <a:rPr lang="fr-FR" sz="2800" dirty="0" smtClean="0"/>
              <a:t>de </a:t>
            </a:r>
            <a:r>
              <a:rPr lang="fr-FR" sz="2800" dirty="0"/>
              <a:t>la culture </a:t>
            </a:r>
            <a:r>
              <a:rPr lang="fr-FR" sz="2800" dirty="0" smtClean="0"/>
              <a:t>maorie</a:t>
            </a:r>
          </a:p>
          <a:p>
            <a:r>
              <a:rPr lang="fr-BE" sz="2800" dirty="0" smtClean="0"/>
              <a:t>Le Kura repose sur une</a:t>
            </a:r>
            <a:r>
              <a:rPr lang="fr-FR" sz="2800" dirty="0" smtClean="0"/>
              <a:t> </a:t>
            </a:r>
            <a:r>
              <a:rPr lang="fr-FR" sz="2800" dirty="0"/>
              <a:t>philosophie et </a:t>
            </a:r>
            <a:r>
              <a:rPr lang="fr-FR" sz="2800" dirty="0" smtClean="0"/>
              <a:t>pratique reflétant </a:t>
            </a:r>
            <a:r>
              <a:rPr lang="fr-FR" sz="2800" dirty="0"/>
              <a:t>les valeurs culturelles </a:t>
            </a:r>
            <a:r>
              <a:rPr lang="fr-FR" sz="2800" dirty="0" smtClean="0"/>
              <a:t>maories</a:t>
            </a:r>
          </a:p>
          <a:p>
            <a:r>
              <a:rPr lang="fr-FR" sz="2800" dirty="0" smtClean="0"/>
              <a:t>Notion de </a:t>
            </a:r>
            <a:r>
              <a:rPr lang="fr-FR" sz="2800" i="1" dirty="0" err="1" smtClean="0"/>
              <a:t>Wh</a:t>
            </a:r>
            <a:r>
              <a:rPr lang="fr-FR" sz="2800" dirty="0" err="1" smtClean="0"/>
              <a:t>ā</a:t>
            </a:r>
            <a:r>
              <a:rPr lang="fr-FR" sz="2800" i="1" dirty="0" err="1" smtClean="0"/>
              <a:t>nau</a:t>
            </a:r>
            <a:r>
              <a:rPr lang="fr-FR" sz="2800" dirty="0" smtClean="0"/>
              <a:t> est essentielle (famille)</a:t>
            </a:r>
            <a:endParaRPr lang="fr-BE" dirty="0" smtClean="0"/>
          </a:p>
          <a:p>
            <a:endParaRPr lang="en-NZ" dirty="0" smtClean="0"/>
          </a:p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Kura </a:t>
            </a:r>
            <a:r>
              <a:rPr lang="fr-BE" dirty="0" err="1"/>
              <a:t>Kaupapa</a:t>
            </a:r>
            <a:r>
              <a:rPr lang="fr-BE" dirty="0"/>
              <a:t> </a:t>
            </a:r>
            <a:r>
              <a:rPr lang="fr-BE" dirty="0" err="1"/>
              <a:t>Māori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3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 smtClean="0">
                <a:hlinkClick r:id="rId2"/>
              </a:rPr>
              <a:t>www.teara.govt.nz</a:t>
            </a:r>
            <a:endParaRPr lang="fr-FR" sz="1800" dirty="0" smtClean="0"/>
          </a:p>
          <a:p>
            <a:r>
              <a:rPr lang="fr-BE" sz="1800" dirty="0" smtClean="0">
                <a:hlinkClick r:id="rId3"/>
              </a:rPr>
              <a:t>stats.govt.nz</a:t>
            </a:r>
            <a:endParaRPr lang="fr-BE" sz="1800" dirty="0" smtClean="0"/>
          </a:p>
          <a:p>
            <a:r>
              <a:rPr lang="fr-BE" sz="1800" u="sng" dirty="0" smtClean="0">
                <a:hlinkClick r:id="rId4"/>
              </a:rPr>
              <a:t>http://www.mch.govt.nz/about-ministry/overview/vision</a:t>
            </a:r>
            <a:endParaRPr lang="fr-BE" sz="1800" dirty="0" smtClean="0"/>
          </a:p>
          <a:p>
            <a:r>
              <a:rPr lang="en-NZ" sz="1800" u="sng" dirty="0" smtClean="0">
                <a:hlinkClick r:id="rId5"/>
              </a:rPr>
              <a:t>http://www.nzhistory.net.nz</a:t>
            </a:r>
            <a:endParaRPr lang="en-NZ" sz="1800" u="sng" dirty="0" smtClean="0"/>
          </a:p>
          <a:p>
            <a:r>
              <a:rPr lang="en-NZ" sz="1800" u="sng" dirty="0" smtClean="0">
                <a:hlinkClick r:id="rId6"/>
              </a:rPr>
              <a:t>http://collections.tepapa.govt.nz/Party.aspx?irn=6844</a:t>
            </a:r>
            <a:endParaRPr lang="fr-BE" sz="1800" dirty="0" smtClean="0"/>
          </a:p>
          <a:p>
            <a:r>
              <a:rPr lang="en-NZ" sz="1800" u="sng" dirty="0" smtClean="0">
                <a:hlinkClick r:id="rId7"/>
              </a:rPr>
              <a:t>http://newspaperarchives.uhcc.govt.nz</a:t>
            </a:r>
            <a:endParaRPr lang="fr-BE" sz="1800" dirty="0" smtClean="0"/>
          </a:p>
          <a:p>
            <a:r>
              <a:rPr lang="en-NZ" sz="1800" u="sng" dirty="0" smtClean="0">
                <a:hlinkClick r:id="rId8"/>
              </a:rPr>
              <a:t>http://www.willsonscott.biz/catalogue/military/maori-in-the-great-war/</a:t>
            </a:r>
            <a:endParaRPr lang="fr-BE" sz="1800" dirty="0" smtClean="0"/>
          </a:p>
          <a:p>
            <a:r>
              <a:rPr lang="fr-FR" sz="1800" dirty="0" smtClean="0">
                <a:hlinkClick r:id="rId9"/>
              </a:rPr>
              <a:t>http</a:t>
            </a:r>
            <a:r>
              <a:rPr lang="fr-FR" sz="1800" dirty="0">
                <a:hlinkClick r:id="rId9"/>
              </a:rPr>
              <a:t>://</a:t>
            </a:r>
            <a:r>
              <a:rPr lang="fr-FR" sz="1800" dirty="0" smtClean="0">
                <a:hlinkClick r:id="rId9"/>
              </a:rPr>
              <a:t>ww100.govt.nz</a:t>
            </a:r>
            <a:r>
              <a:rPr lang="fr-FR" sz="1800" dirty="0" smtClean="0"/>
              <a:t> (WWI Commémorations)</a:t>
            </a:r>
          </a:p>
          <a:p>
            <a:r>
              <a:rPr lang="fr-BE" sz="1800" u="sng" dirty="0">
                <a:hlinkClick r:id="rId10"/>
              </a:rPr>
              <a:t>http://</a:t>
            </a:r>
            <a:r>
              <a:rPr lang="fr-BE" sz="1800" u="sng" dirty="0" smtClean="0">
                <a:hlinkClick r:id="rId10"/>
              </a:rPr>
              <a:t>www.landcareresearch.co.nz/about/about-landcare</a:t>
            </a:r>
            <a:endParaRPr lang="fr-BE" sz="1800" u="sng" dirty="0" smtClean="0"/>
          </a:p>
          <a:p>
            <a:r>
              <a:rPr lang="fr-FR" sz="1800" dirty="0" smtClean="0">
                <a:hlinkClick r:id="rId11"/>
              </a:rPr>
              <a:t>http://www.tepapa.govt.nz/pages/default.aspx</a:t>
            </a:r>
            <a:endParaRPr lang="fr-FR" sz="1800" dirty="0" smtClean="0"/>
          </a:p>
          <a:p>
            <a:r>
              <a:rPr lang="fr-FR" sz="1800" dirty="0" smtClean="0">
                <a:hlinkClick r:id="rId12"/>
              </a:rPr>
              <a:t>www.mfat.govt.nz</a:t>
            </a:r>
            <a:endParaRPr lang="fr-FR" sz="1800" dirty="0" smtClean="0"/>
          </a:p>
          <a:p>
            <a:r>
              <a:rPr lang="fr-FR" sz="1800" dirty="0" smtClean="0">
                <a:hlinkClick r:id="rId13"/>
              </a:rPr>
              <a:t>http://www.minedu.govt.nz/Boards/LegalObligations/BoardsOfKuraKaupapaMaori.aspx</a:t>
            </a:r>
            <a:endParaRPr lang="fr-FR" sz="1800" dirty="0" smtClean="0"/>
          </a:p>
          <a:p>
            <a:r>
              <a:rPr lang="fr-FR" sz="1800" dirty="0"/>
              <a:t>Book: New </a:t>
            </a:r>
            <a:r>
              <a:rPr lang="fr-FR" sz="1800" dirty="0" err="1"/>
              <a:t>Zealand’s</a:t>
            </a:r>
            <a:r>
              <a:rPr lang="fr-FR" sz="1800" dirty="0"/>
              <a:t> Great </a:t>
            </a:r>
            <a:r>
              <a:rPr lang="fr-FR" sz="1800" dirty="0" err="1"/>
              <a:t>War</a:t>
            </a:r>
            <a:r>
              <a:rPr lang="fr-FR" sz="1800" dirty="0"/>
              <a:t>, John Crawford, Ian Mc Gibbon, 2007</a:t>
            </a:r>
          </a:p>
          <a:p>
            <a:endParaRPr lang="fr-FR" sz="1800" dirty="0" smtClean="0"/>
          </a:p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Sources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5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4" descr="MC124_WEB_LOW_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52145" y="321013"/>
            <a:ext cx="635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Merci pour votre attention 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124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sz="2400" b="1" dirty="0" smtClean="0"/>
          </a:p>
          <a:p>
            <a:r>
              <a:rPr lang="en-NZ" sz="2400" b="1" dirty="0" err="1" smtClean="0"/>
              <a:t>Préserver</a:t>
            </a:r>
            <a:r>
              <a:rPr lang="en-NZ" sz="2400" b="1" dirty="0" smtClean="0"/>
              <a:t> </a:t>
            </a:r>
            <a:r>
              <a:rPr lang="en-NZ" sz="2400" b="1" dirty="0"/>
              <a:t>le </a:t>
            </a:r>
            <a:r>
              <a:rPr lang="en-NZ" sz="2400" b="1" dirty="0" err="1"/>
              <a:t>territoire</a:t>
            </a:r>
            <a:r>
              <a:rPr lang="en-NZ" sz="2400" b="1" dirty="0"/>
              <a:t> </a:t>
            </a:r>
            <a:r>
              <a:rPr lang="en-NZ" sz="2400" b="1" dirty="0" smtClean="0"/>
              <a:t>Māori, </a:t>
            </a:r>
            <a:r>
              <a:rPr lang="en-NZ" sz="2400" b="1" i="1" dirty="0" err="1" smtClean="0"/>
              <a:t>Whenua</a:t>
            </a:r>
            <a:endParaRPr lang="en-NZ" sz="2400" b="1" i="1" dirty="0"/>
          </a:p>
          <a:p>
            <a:pPr lvl="1"/>
            <a:r>
              <a:rPr lang="en-NZ" sz="2400" dirty="0" err="1" smtClean="0"/>
              <a:t>Trait</a:t>
            </a:r>
            <a:r>
              <a:rPr lang="en-NZ" sz="2400" dirty="0" err="1"/>
              <a:t>é</a:t>
            </a:r>
            <a:r>
              <a:rPr lang="en-NZ" sz="2400" dirty="0" smtClean="0"/>
              <a:t> </a:t>
            </a:r>
            <a:r>
              <a:rPr lang="en-NZ" sz="2400" dirty="0"/>
              <a:t>de </a:t>
            </a:r>
            <a:r>
              <a:rPr lang="en-NZ" sz="2400" dirty="0" smtClean="0"/>
              <a:t>Waitangi</a:t>
            </a:r>
          </a:p>
          <a:p>
            <a:pPr lvl="1"/>
            <a:r>
              <a:rPr lang="en-NZ" sz="2400" dirty="0" smtClean="0"/>
              <a:t>‘Treaty settlement’ (</a:t>
            </a:r>
            <a:r>
              <a:rPr lang="fr-FR" sz="2400" dirty="0" smtClean="0"/>
              <a:t>Règlement</a:t>
            </a:r>
            <a:r>
              <a:rPr lang="en-NZ" sz="2400" dirty="0" smtClean="0"/>
              <a:t> de </a:t>
            </a:r>
            <a:r>
              <a:rPr lang="en-NZ" sz="2400" dirty="0" err="1" smtClean="0"/>
              <a:t>plaintes</a:t>
            </a:r>
            <a:r>
              <a:rPr lang="en-NZ" sz="2400" dirty="0" smtClean="0"/>
              <a:t> </a:t>
            </a:r>
            <a:r>
              <a:rPr lang="en-NZ" sz="2400" dirty="0" err="1" smtClean="0"/>
              <a:t>li</a:t>
            </a:r>
            <a:r>
              <a:rPr lang="en-NZ" sz="2400" dirty="0" err="1"/>
              <a:t>é</a:t>
            </a:r>
            <a:r>
              <a:rPr lang="en-NZ" sz="2400" dirty="0" err="1" smtClean="0"/>
              <a:t>es</a:t>
            </a:r>
            <a:r>
              <a:rPr lang="en-NZ" sz="2400" dirty="0" smtClean="0"/>
              <a:t> aux violations du </a:t>
            </a:r>
            <a:r>
              <a:rPr lang="en-NZ" sz="2400" dirty="0" err="1"/>
              <a:t>T</a:t>
            </a:r>
            <a:r>
              <a:rPr lang="en-NZ" sz="2400" dirty="0" err="1" smtClean="0"/>
              <a:t>raité</a:t>
            </a:r>
            <a:r>
              <a:rPr lang="en-NZ" sz="2400" dirty="0" smtClean="0"/>
              <a:t> de Waitangi)</a:t>
            </a:r>
            <a:endParaRPr lang="en-NZ" sz="2400" dirty="0"/>
          </a:p>
          <a:p>
            <a:r>
              <a:rPr lang="en-NZ" sz="2400" b="1" dirty="0" err="1" smtClean="0"/>
              <a:t>Valoriser</a:t>
            </a:r>
            <a:r>
              <a:rPr lang="en-NZ" sz="2400" b="1" dirty="0" smtClean="0"/>
              <a:t> le passé…</a:t>
            </a:r>
          </a:p>
          <a:p>
            <a:pPr lvl="1"/>
            <a:r>
              <a:rPr lang="en-NZ" sz="2400" dirty="0" err="1" smtClean="0"/>
              <a:t>Une</a:t>
            </a:r>
            <a:r>
              <a:rPr lang="en-NZ" sz="2400" dirty="0" smtClean="0"/>
              <a:t> </a:t>
            </a:r>
            <a:r>
              <a:rPr lang="fr-FR" sz="2400" dirty="0" smtClean="0"/>
              <a:t>mémoire</a:t>
            </a:r>
            <a:r>
              <a:rPr lang="en-NZ" sz="2400" dirty="0" smtClean="0"/>
              <a:t> commune à travers </a:t>
            </a:r>
            <a:r>
              <a:rPr lang="en-NZ" sz="2400" dirty="0" err="1" smtClean="0"/>
              <a:t>l’exemple</a:t>
            </a:r>
            <a:r>
              <a:rPr lang="en-NZ" sz="2400" dirty="0" smtClean="0"/>
              <a:t> du </a:t>
            </a:r>
            <a:r>
              <a:rPr lang="en-NZ" sz="2400" dirty="0" err="1" smtClean="0"/>
              <a:t>Bataillon</a:t>
            </a:r>
            <a:r>
              <a:rPr lang="en-NZ" sz="2400" dirty="0" smtClean="0"/>
              <a:t> </a:t>
            </a:r>
            <a:r>
              <a:rPr lang="en-NZ" sz="2400" dirty="0" err="1" smtClean="0"/>
              <a:t>Pionnier</a:t>
            </a:r>
            <a:r>
              <a:rPr lang="en-NZ" sz="2400" dirty="0" smtClean="0"/>
              <a:t> Māori (1ère Guerre </a:t>
            </a:r>
            <a:r>
              <a:rPr lang="en-NZ" sz="2400" dirty="0" err="1" smtClean="0"/>
              <a:t>Mondiale</a:t>
            </a:r>
            <a:r>
              <a:rPr lang="en-NZ" sz="2400" dirty="0" smtClean="0"/>
              <a:t>)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NZ" sz="2400" b="1" dirty="0"/>
              <a:t>… et le </a:t>
            </a:r>
            <a:r>
              <a:rPr lang="en-NZ" sz="2400" b="1" dirty="0" err="1" smtClean="0"/>
              <a:t>futur</a:t>
            </a:r>
            <a:r>
              <a:rPr lang="en-NZ" sz="2400" b="1" dirty="0" smtClean="0"/>
              <a:t>: </a:t>
            </a:r>
            <a:r>
              <a:rPr lang="en-NZ" sz="2400" b="1" i="1" dirty="0" err="1" smtClean="0"/>
              <a:t>Te</a:t>
            </a:r>
            <a:r>
              <a:rPr lang="en-NZ" sz="2400" b="1" i="1" dirty="0" smtClean="0"/>
              <a:t> </a:t>
            </a:r>
            <a:r>
              <a:rPr lang="en-NZ" sz="2400" b="1" i="1" dirty="0"/>
              <a:t>Reo</a:t>
            </a:r>
            <a:r>
              <a:rPr lang="en-NZ" sz="2400" b="1" dirty="0"/>
              <a:t>, la langue </a:t>
            </a:r>
            <a:r>
              <a:rPr lang="en-NZ" sz="2400" b="1" dirty="0" err="1"/>
              <a:t>Māorie</a:t>
            </a:r>
            <a:endParaRPr lang="en-NZ" sz="2400" b="1" dirty="0"/>
          </a:p>
          <a:p>
            <a:pPr lvl="1"/>
            <a:r>
              <a:rPr lang="en-NZ" sz="2400" dirty="0"/>
              <a:t>Un </a:t>
            </a:r>
            <a:r>
              <a:rPr lang="en-NZ" sz="2400" dirty="0" err="1"/>
              <a:t>bilinguisme</a:t>
            </a:r>
            <a:r>
              <a:rPr lang="en-NZ" sz="2400" dirty="0"/>
              <a:t> </a:t>
            </a:r>
            <a:r>
              <a:rPr lang="en-NZ" sz="2400" dirty="0" err="1"/>
              <a:t>officiel</a:t>
            </a:r>
            <a:endParaRPr lang="en-NZ" sz="2400" dirty="0"/>
          </a:p>
          <a:p>
            <a:pPr lvl="1"/>
            <a:r>
              <a:rPr lang="en-NZ" sz="2400" dirty="0" smtClean="0"/>
              <a:t>Les </a:t>
            </a:r>
            <a:r>
              <a:rPr lang="en-NZ" sz="2400" dirty="0" err="1"/>
              <a:t>é</a:t>
            </a:r>
            <a:r>
              <a:rPr lang="en-NZ" sz="2400" dirty="0" err="1" smtClean="0"/>
              <a:t>coles</a:t>
            </a:r>
            <a:r>
              <a:rPr lang="en-NZ" sz="2400" dirty="0" smtClean="0"/>
              <a:t> </a:t>
            </a:r>
            <a:r>
              <a:rPr lang="en-NZ" sz="2400" dirty="0" err="1" smtClean="0"/>
              <a:t>d’immersion</a:t>
            </a:r>
            <a:r>
              <a:rPr lang="en-NZ" sz="2400" dirty="0" smtClean="0"/>
              <a:t> </a:t>
            </a:r>
            <a:r>
              <a:rPr lang="en-NZ" sz="2400" dirty="0" err="1" smtClean="0"/>
              <a:t>Māorie</a:t>
            </a:r>
            <a:r>
              <a:rPr lang="en-NZ" sz="2400" dirty="0" smtClean="0"/>
              <a:t>: </a:t>
            </a:r>
            <a:r>
              <a:rPr lang="fr-BE" sz="2400" dirty="0" smtClean="0"/>
              <a:t>Kura </a:t>
            </a:r>
            <a:r>
              <a:rPr lang="fr-BE" sz="2400" dirty="0" err="1" smtClean="0"/>
              <a:t>Kaupapa</a:t>
            </a:r>
            <a:r>
              <a:rPr lang="fr-BE" sz="2400" dirty="0" smtClean="0"/>
              <a:t> </a:t>
            </a:r>
            <a:r>
              <a:rPr lang="fr-BE" sz="2400" dirty="0" err="1" smtClean="0"/>
              <a:t>Māori</a:t>
            </a:r>
            <a:endParaRPr lang="fr-FR" sz="2400" dirty="0" smtClean="0"/>
          </a:p>
          <a:p>
            <a:pPr lvl="1"/>
            <a:endParaRPr lang="en-NZ" sz="2400" dirty="0" smtClean="0"/>
          </a:p>
          <a:p>
            <a:pPr lvl="1"/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0700" y="651850"/>
            <a:ext cx="6737350" cy="1079296"/>
          </a:xfrm>
        </p:spPr>
        <p:txBody>
          <a:bodyPr/>
          <a:lstStyle/>
          <a:p>
            <a:pPr algn="ctr"/>
            <a:r>
              <a:rPr lang="en-NZ" sz="1600" dirty="0" err="1" smtClean="0"/>
              <a:t>Valoriser</a:t>
            </a:r>
            <a:r>
              <a:rPr lang="en-NZ" sz="1600" dirty="0" smtClean="0"/>
              <a:t> et </a:t>
            </a:r>
            <a:r>
              <a:rPr lang="en-NZ" sz="1600" dirty="0" err="1" smtClean="0"/>
              <a:t>pr</a:t>
            </a:r>
            <a:r>
              <a:rPr lang="en-NZ" sz="1600" dirty="0" err="1"/>
              <a:t>é</a:t>
            </a:r>
            <a:r>
              <a:rPr lang="en-NZ" sz="1600" dirty="0" err="1" smtClean="0"/>
              <a:t>server</a:t>
            </a:r>
            <a:r>
              <a:rPr lang="en-NZ" sz="1600" dirty="0" smtClean="0"/>
              <a:t> les ‘</a:t>
            </a:r>
            <a:r>
              <a:rPr lang="en-NZ" sz="1600" dirty="0" err="1"/>
              <a:t>trésors</a:t>
            </a:r>
            <a:r>
              <a:rPr lang="en-NZ" sz="1600" dirty="0" smtClean="0"/>
              <a:t>’  de la culture </a:t>
            </a:r>
            <a:r>
              <a:rPr lang="en-NZ" sz="1600" dirty="0" err="1" smtClean="0"/>
              <a:t>Māorie</a:t>
            </a:r>
            <a:endParaRPr lang="en-NZ" sz="1600" dirty="0" smtClean="0"/>
          </a:p>
          <a:p>
            <a:pPr algn="ctr"/>
            <a:r>
              <a:rPr lang="en-NZ" sz="1600" b="1" i="1" dirty="0" err="1" smtClean="0"/>
              <a:t>Taonga</a:t>
            </a:r>
            <a:r>
              <a:rPr lang="en-NZ" sz="1600" b="1" i="1" dirty="0" smtClean="0"/>
              <a:t>: </a:t>
            </a:r>
            <a:r>
              <a:rPr lang="en-NZ" sz="1600" b="1" i="1" dirty="0" err="1" smtClean="0"/>
              <a:t>Trésor</a:t>
            </a:r>
            <a:r>
              <a:rPr lang="en-NZ" sz="1600" b="1" i="1" dirty="0" smtClean="0"/>
              <a:t>, </a:t>
            </a:r>
            <a:r>
              <a:rPr lang="en-NZ" sz="1600" b="1" i="1" dirty="0" err="1" smtClean="0"/>
              <a:t>bien</a:t>
            </a:r>
            <a:r>
              <a:rPr lang="en-NZ" sz="1600" b="1" i="1" dirty="0" smtClean="0"/>
              <a:t> </a:t>
            </a:r>
            <a:r>
              <a:rPr lang="en-NZ" sz="1600" b="1" i="1" dirty="0" err="1" smtClean="0"/>
              <a:t>précieux</a:t>
            </a:r>
            <a:endParaRPr lang="en-NZ" sz="1600" b="1" i="1" dirty="0" smtClean="0"/>
          </a:p>
          <a:p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3586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i="1" dirty="0" smtClean="0"/>
              <a:t>4.4 </a:t>
            </a:r>
            <a:r>
              <a:rPr lang="fr-BE" i="1" dirty="0"/>
              <a:t>million </a:t>
            </a:r>
            <a:r>
              <a:rPr lang="fr-BE" i="1" dirty="0" smtClean="0"/>
              <a:t>d’habitants dont </a:t>
            </a:r>
          </a:p>
          <a:p>
            <a:r>
              <a:rPr lang="fr-BE" i="1" dirty="0" smtClean="0"/>
              <a:t>68</a:t>
            </a:r>
            <a:r>
              <a:rPr lang="fr-BE" i="1" dirty="0"/>
              <a:t>% sont d’origine européenne, </a:t>
            </a:r>
            <a:endParaRPr lang="fr-BE" i="1" dirty="0" smtClean="0"/>
          </a:p>
          <a:p>
            <a:r>
              <a:rPr lang="fr-BE" i="1" dirty="0" smtClean="0"/>
              <a:t>15</a:t>
            </a:r>
            <a:r>
              <a:rPr lang="fr-BE" i="1" dirty="0"/>
              <a:t>% </a:t>
            </a:r>
            <a:r>
              <a:rPr lang="fr-BE" i="1" dirty="0" smtClean="0"/>
              <a:t>m</a:t>
            </a:r>
            <a:r>
              <a:rPr lang="en-NZ" i="1" dirty="0"/>
              <a:t>ā</a:t>
            </a:r>
            <a:r>
              <a:rPr lang="fr-BE" i="1" dirty="0" err="1" smtClean="0"/>
              <a:t>ori</a:t>
            </a:r>
            <a:r>
              <a:rPr lang="fr-BE" i="1" dirty="0"/>
              <a:t>, </a:t>
            </a:r>
            <a:endParaRPr lang="fr-BE" i="1" dirty="0" smtClean="0"/>
          </a:p>
          <a:p>
            <a:r>
              <a:rPr lang="fr-BE" i="1" dirty="0" smtClean="0"/>
              <a:t>9</a:t>
            </a:r>
            <a:r>
              <a:rPr lang="fr-BE" i="1" dirty="0"/>
              <a:t>% asiatique, </a:t>
            </a:r>
            <a:endParaRPr lang="fr-BE" i="1" dirty="0" smtClean="0"/>
          </a:p>
          <a:p>
            <a:r>
              <a:rPr lang="fr-BE" i="1" dirty="0" smtClean="0"/>
              <a:t>7</a:t>
            </a:r>
            <a:r>
              <a:rPr lang="fr-BE" i="1" dirty="0"/>
              <a:t>% pacifique et </a:t>
            </a:r>
            <a:endParaRPr lang="fr-BE" i="1" dirty="0" smtClean="0"/>
          </a:p>
          <a:p>
            <a:r>
              <a:rPr lang="fr-BE" i="1" dirty="0" smtClean="0"/>
              <a:t>12</a:t>
            </a:r>
            <a:r>
              <a:rPr lang="fr-BE" i="1" dirty="0"/>
              <a:t>% ‘autres’. </a:t>
            </a: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Sources</a:t>
            </a:r>
            <a:r>
              <a:rPr lang="fr-BE" dirty="0"/>
              <a:t> : (</a:t>
            </a:r>
            <a:r>
              <a:rPr lang="fr-BE" dirty="0">
                <a:hlinkClick r:id="rId3"/>
              </a:rPr>
              <a:t>stats.govt.nz</a:t>
            </a:r>
            <a:r>
              <a:rPr lang="fr-BE" dirty="0"/>
              <a:t>)</a:t>
            </a:r>
          </a:p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Une société multiculturelle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6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fr-BE" sz="2800" i="1" dirty="0" smtClean="0"/>
              <a:t>“La diversité culturelle en Nouvelle Zélande enrichie nos vie”.</a:t>
            </a:r>
          </a:p>
          <a:p>
            <a:pPr algn="just"/>
            <a:r>
              <a:rPr lang="fr-BE" sz="2800" i="1" dirty="0" smtClean="0"/>
              <a:t>“La culture </a:t>
            </a:r>
            <a:r>
              <a:rPr lang="fr-BE" sz="2800" i="1" dirty="0" err="1" smtClean="0"/>
              <a:t>Māorie</a:t>
            </a:r>
            <a:r>
              <a:rPr lang="fr-BE" sz="2800" i="1" dirty="0" smtClean="0"/>
              <a:t> fait de la Nouvelle Zélande un endroit unique dans un monde globalisé”. </a:t>
            </a:r>
          </a:p>
          <a:p>
            <a:pPr algn="just"/>
            <a:r>
              <a:rPr lang="fr-BE" sz="2800" dirty="0" smtClean="0"/>
              <a:t>Œuvrer </a:t>
            </a:r>
            <a:r>
              <a:rPr lang="fr-BE" sz="2800" i="1" dirty="0" smtClean="0"/>
              <a:t>“activement au soutien de la culture Maorie, basé sur des partenariats solides entre l’Etat et les Maoris ainsi que par la participation des Maoris à diverses activités sociétales qui la préservera”.</a:t>
            </a:r>
            <a:endParaRPr lang="fr-BE" sz="2800" dirty="0"/>
          </a:p>
          <a:p>
            <a:pPr marL="0" indent="0">
              <a:buNone/>
            </a:pPr>
            <a:r>
              <a:rPr lang="fr-BE" sz="2400" i="1" u="sng" dirty="0" smtClean="0">
                <a:hlinkClick r:id="rId2"/>
              </a:rPr>
              <a:t>http</a:t>
            </a:r>
            <a:r>
              <a:rPr lang="fr-BE" sz="2400" i="1" u="sng" dirty="0">
                <a:hlinkClick r:id="rId2"/>
              </a:rPr>
              <a:t>://www.mch.govt.nz/about-ministry/overview/vision</a:t>
            </a:r>
            <a:endParaRPr lang="fr-BE" sz="2400" dirty="0"/>
          </a:p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0700" y="470517"/>
            <a:ext cx="6737350" cy="905896"/>
          </a:xfrm>
        </p:spPr>
        <p:txBody>
          <a:bodyPr/>
          <a:lstStyle/>
          <a:p>
            <a:r>
              <a:rPr lang="fr-FR" sz="2800" dirty="0" smtClean="0"/>
              <a:t>Devise du Ministère de la culture et du patrimoine, </a:t>
            </a:r>
            <a:r>
              <a:rPr lang="fr-FR" sz="2800" dirty="0" err="1" smtClean="0"/>
              <a:t>Manatū</a:t>
            </a:r>
            <a:r>
              <a:rPr lang="fr-FR" sz="2800" dirty="0" smtClean="0"/>
              <a:t> </a:t>
            </a:r>
            <a:r>
              <a:rPr lang="fr-FR" sz="2800" dirty="0" err="1" smtClean="0"/>
              <a:t>Taonga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764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sz="2800" b="1" i="1" dirty="0" smtClean="0"/>
              <a:t>Tangata </a:t>
            </a:r>
            <a:r>
              <a:rPr lang="en-NZ" sz="2800" b="1" i="1" dirty="0" err="1" smtClean="0"/>
              <a:t>whenua</a:t>
            </a:r>
            <a:r>
              <a:rPr lang="en-NZ" sz="2800" i="1" dirty="0" smtClean="0"/>
              <a:t> </a:t>
            </a:r>
            <a:r>
              <a:rPr lang="en-NZ" sz="2800" dirty="0" smtClean="0"/>
              <a:t>(</a:t>
            </a:r>
            <a:r>
              <a:rPr lang="en-NZ" sz="2800" dirty="0" err="1"/>
              <a:t>P</a:t>
            </a:r>
            <a:r>
              <a:rPr lang="en-NZ" sz="2800" dirty="0" err="1" smtClean="0"/>
              <a:t>rononciation</a:t>
            </a:r>
            <a:r>
              <a:rPr lang="en-NZ" sz="2800" dirty="0" smtClean="0"/>
              <a:t> </a:t>
            </a:r>
            <a:r>
              <a:rPr lang="en-NZ" sz="2800" dirty="0" err="1" smtClean="0"/>
              <a:t>Māorie</a:t>
            </a:r>
            <a:r>
              <a:rPr lang="en-NZ" sz="2800" dirty="0"/>
              <a:t>: [ˈtaŋata ˈ</a:t>
            </a:r>
            <a:r>
              <a:rPr lang="en-NZ" sz="2800" dirty="0" err="1"/>
              <a:t>fɛnʉ.a</a:t>
            </a:r>
            <a:r>
              <a:rPr lang="en-NZ" sz="2800" dirty="0"/>
              <a:t>]) </a:t>
            </a:r>
            <a:r>
              <a:rPr lang="en-NZ" sz="2800" dirty="0" err="1" smtClean="0"/>
              <a:t>est</a:t>
            </a:r>
            <a:r>
              <a:rPr lang="en-NZ" sz="2800" dirty="0" smtClean="0"/>
              <a:t>  un mot Māori qui </a:t>
            </a:r>
            <a:r>
              <a:rPr lang="en-NZ" sz="2800" dirty="0" err="1" smtClean="0"/>
              <a:t>désigne</a:t>
            </a:r>
            <a:r>
              <a:rPr lang="en-NZ" sz="2800" dirty="0" smtClean="0"/>
              <a:t> le </a:t>
            </a:r>
            <a:r>
              <a:rPr lang="en-NZ" sz="2800" dirty="0" err="1" smtClean="0"/>
              <a:t>peuple</a:t>
            </a:r>
            <a:r>
              <a:rPr lang="en-NZ" sz="2800" dirty="0" smtClean="0"/>
              <a:t> indigene de </a:t>
            </a:r>
            <a:r>
              <a:rPr lang="en-NZ" sz="2800" dirty="0"/>
              <a:t>Nouvelle </a:t>
            </a:r>
            <a:r>
              <a:rPr lang="en-NZ" sz="2800" dirty="0" err="1"/>
              <a:t>Zélande</a:t>
            </a:r>
            <a:r>
              <a:rPr lang="en-NZ" sz="2800" dirty="0"/>
              <a:t> </a:t>
            </a:r>
            <a:r>
              <a:rPr lang="en-NZ" sz="2800" dirty="0" smtClean="0"/>
              <a:t>et </a:t>
            </a:r>
            <a:r>
              <a:rPr lang="en-NZ" sz="2800" dirty="0" err="1" smtClean="0"/>
              <a:t>signifie</a:t>
            </a:r>
            <a:r>
              <a:rPr lang="en-NZ" sz="2800" dirty="0"/>
              <a:t> </a:t>
            </a:r>
            <a:r>
              <a:rPr lang="en-NZ" sz="2800" dirty="0" err="1"/>
              <a:t>littéralement</a:t>
            </a:r>
            <a:r>
              <a:rPr lang="en-NZ" sz="2800" dirty="0"/>
              <a:t> </a:t>
            </a:r>
            <a:r>
              <a:rPr lang="en-NZ" sz="2800" dirty="0" smtClean="0"/>
              <a:t>“</a:t>
            </a:r>
            <a:r>
              <a:rPr lang="en-NZ" sz="2800" dirty="0" err="1" smtClean="0"/>
              <a:t>peuple</a:t>
            </a:r>
            <a:r>
              <a:rPr lang="en-NZ" sz="2800" dirty="0" smtClean="0"/>
              <a:t> de la </a:t>
            </a:r>
            <a:r>
              <a:rPr lang="en-NZ" sz="2800" dirty="0" err="1" smtClean="0"/>
              <a:t>terre</a:t>
            </a:r>
            <a:r>
              <a:rPr lang="en-NZ" sz="2800" dirty="0" smtClean="0"/>
              <a:t>”, de </a:t>
            </a:r>
            <a:r>
              <a:rPr lang="en-NZ" sz="2800" dirty="0" err="1" smtClean="0"/>
              <a:t>tangata</a:t>
            </a:r>
            <a:r>
              <a:rPr lang="en-NZ" sz="2800" dirty="0" smtClean="0"/>
              <a:t> </a:t>
            </a:r>
            <a:r>
              <a:rPr lang="en-NZ" sz="2800" dirty="0" err="1" smtClean="0"/>
              <a:t>peuple</a:t>
            </a:r>
            <a:r>
              <a:rPr lang="en-NZ" sz="2800" dirty="0" smtClean="0"/>
              <a:t> </a:t>
            </a:r>
            <a:r>
              <a:rPr lang="en-NZ" sz="2800" dirty="0"/>
              <a:t>and </a:t>
            </a:r>
            <a:r>
              <a:rPr lang="en-NZ" sz="2800" dirty="0" err="1"/>
              <a:t>whenua</a:t>
            </a:r>
            <a:r>
              <a:rPr lang="en-NZ" sz="2800" dirty="0"/>
              <a:t> </a:t>
            </a:r>
            <a:r>
              <a:rPr lang="en-NZ" sz="2800" dirty="0" err="1" smtClean="0"/>
              <a:t>terre</a:t>
            </a:r>
            <a:r>
              <a:rPr lang="en-NZ" sz="2800" dirty="0" smtClean="0"/>
              <a:t>.</a:t>
            </a:r>
          </a:p>
          <a:p>
            <a:endParaRPr lang="en-NZ" sz="2800" dirty="0"/>
          </a:p>
          <a:p>
            <a:r>
              <a:rPr lang="fr-BE" sz="2800" b="1" dirty="0" err="1" smtClean="0"/>
              <a:t>Iwi</a:t>
            </a:r>
            <a:r>
              <a:rPr lang="fr-BE" sz="2800" dirty="0" smtClean="0"/>
              <a:t> signifie ‘peuple’ ou ‘nation’ et est souvent traduit par "tribu",</a:t>
            </a:r>
            <a:r>
              <a:rPr lang="fr-BE" sz="2800" baseline="30000" dirty="0" smtClean="0"/>
              <a:t> </a:t>
            </a:r>
            <a:r>
              <a:rPr lang="fr-BE" sz="2800" dirty="0" smtClean="0"/>
              <a:t>or confédération de tribus. Et </a:t>
            </a:r>
            <a:r>
              <a:rPr lang="fr-BE" sz="2800" b="1" i="1" dirty="0" err="1" smtClean="0"/>
              <a:t>hapu</a:t>
            </a:r>
            <a:r>
              <a:rPr lang="fr-BE" sz="2800" dirty="0" smtClean="0"/>
              <a:t> signifie clan.</a:t>
            </a:r>
          </a:p>
          <a:p>
            <a:endParaRPr lang="en-NZ" sz="2800" dirty="0" smtClean="0"/>
          </a:p>
          <a:p>
            <a:endParaRPr lang="en-NZ" sz="2800" dirty="0"/>
          </a:p>
          <a:p>
            <a:endParaRPr lang="en-NZ" sz="2800" dirty="0" smtClean="0"/>
          </a:p>
          <a:p>
            <a:endParaRPr lang="en-NZ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Le territoire: </a:t>
            </a:r>
            <a:r>
              <a:rPr lang="fr-BE" dirty="0" err="1" smtClean="0"/>
              <a:t>Whenua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70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9177" y="1499084"/>
            <a:ext cx="3930670" cy="4689960"/>
          </a:xfrm>
        </p:spPr>
        <p:txBody>
          <a:bodyPr/>
          <a:lstStyle/>
          <a:p>
            <a:pPr marL="0" indent="0">
              <a:buNone/>
            </a:pPr>
            <a:r>
              <a:rPr lang="fr-BE" sz="2000" b="1" dirty="0" smtClean="0"/>
              <a:t>Traité de </a:t>
            </a:r>
            <a:r>
              <a:rPr lang="fr-BE" sz="2000" b="1" dirty="0" err="1" smtClean="0"/>
              <a:t>Waitangi</a:t>
            </a:r>
            <a:endParaRPr lang="fr-BE" sz="2000" b="1" dirty="0" smtClean="0"/>
          </a:p>
          <a:p>
            <a:pPr marL="0" indent="0"/>
            <a:r>
              <a:rPr lang="fr-BE" sz="1800" dirty="0" smtClean="0"/>
              <a:t>Signé le 6 février 1840</a:t>
            </a:r>
          </a:p>
          <a:p>
            <a:pPr marL="0" indent="0"/>
            <a:r>
              <a:rPr lang="fr-BE" sz="1800" dirty="0" smtClean="0"/>
              <a:t>Acte de naissance de la Nouvelle Zélande</a:t>
            </a:r>
          </a:p>
          <a:p>
            <a:pPr marL="0" indent="0"/>
            <a:r>
              <a:rPr lang="fr-BE" sz="1800" dirty="0" smtClean="0"/>
              <a:t>Reconnait l’existence de deux peuples</a:t>
            </a:r>
          </a:p>
          <a:p>
            <a:pPr marL="0" indent="0"/>
            <a:r>
              <a:rPr lang="fr-BE" sz="1800" dirty="0" smtClean="0"/>
              <a:t>Protège les </a:t>
            </a:r>
            <a:r>
              <a:rPr lang="fr-BE" sz="1800" i="1" dirty="0" err="1" smtClean="0"/>
              <a:t>Taonga</a:t>
            </a:r>
            <a:r>
              <a:rPr lang="fr-BE" sz="1800" i="1" dirty="0" smtClean="0"/>
              <a:t> </a:t>
            </a:r>
            <a:r>
              <a:rPr lang="fr-BE" sz="1800" dirty="0" smtClean="0"/>
              <a:t>Maoris y compris leurs terres</a:t>
            </a:r>
          </a:p>
          <a:p>
            <a:pPr marL="0" indent="0"/>
            <a:r>
              <a:rPr lang="fr-BE" sz="1800" dirty="0" smtClean="0"/>
              <a:t>Confère aux Maoris les mêmes droits et privilèges que les citoyens britanniques</a:t>
            </a:r>
          </a:p>
          <a:p>
            <a:pPr marL="0" indent="0"/>
            <a:endParaRPr lang="fr-BE" sz="1800" dirty="0" smtClean="0"/>
          </a:p>
          <a:p>
            <a:pPr marL="0" indent="0"/>
            <a:r>
              <a:rPr lang="fr-BE" sz="1800" dirty="0" smtClean="0"/>
              <a:t>Mise en place des </a:t>
            </a:r>
            <a:r>
              <a:rPr lang="fr-BE" sz="1800" i="1" dirty="0" smtClean="0"/>
              <a:t>Maori land court</a:t>
            </a:r>
          </a:p>
          <a:p>
            <a:pPr marL="0" indent="0">
              <a:buNone/>
            </a:pPr>
            <a:endParaRPr lang="fr-BE" sz="1800" i="1" dirty="0" smtClean="0"/>
          </a:p>
          <a:p>
            <a:pPr marL="0" indent="0"/>
            <a:r>
              <a:rPr lang="fr-BE" sz="1800" dirty="0" smtClean="0"/>
              <a:t>Etablissement du Tribunal de </a:t>
            </a:r>
            <a:r>
              <a:rPr lang="fr-BE" sz="1800" dirty="0" err="1" smtClean="0"/>
              <a:t>Waitangi</a:t>
            </a:r>
            <a:r>
              <a:rPr lang="fr-BE" sz="1800" dirty="0" smtClean="0"/>
              <a:t> en 1975 </a:t>
            </a:r>
            <a:endParaRPr lang="fr-BE" sz="1800" dirty="0"/>
          </a:p>
        </p:txBody>
      </p:sp>
      <p:pic>
        <p:nvPicPr>
          <p:cNvPr id="4" name="Picture 7" descr="MAP31_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846" y="706170"/>
            <a:ext cx="4943131" cy="54828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472714" y="825998"/>
            <a:ext cx="816745" cy="550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4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754063" y="1499084"/>
            <a:ext cx="7773920" cy="4901716"/>
          </a:xfrm>
        </p:spPr>
        <p:txBody>
          <a:bodyPr/>
          <a:lstStyle/>
          <a:p>
            <a:r>
              <a:rPr lang="fr-FR" sz="2800" dirty="0" smtClean="0"/>
              <a:t>Le tribunal de </a:t>
            </a:r>
            <a:r>
              <a:rPr lang="fr-FR" sz="2800" dirty="0" err="1" smtClean="0"/>
              <a:t>Waitangi</a:t>
            </a:r>
            <a:r>
              <a:rPr lang="fr-FR" sz="2800" dirty="0" smtClean="0"/>
              <a:t> reçoit les plaintes liées aux violations du Traité de </a:t>
            </a:r>
            <a:r>
              <a:rPr lang="fr-FR" sz="2800" dirty="0" err="1" smtClean="0"/>
              <a:t>Waitangi</a:t>
            </a:r>
            <a:r>
              <a:rPr lang="fr-FR" sz="2800" dirty="0" smtClean="0"/>
              <a:t>.</a:t>
            </a:r>
          </a:p>
          <a:p>
            <a:r>
              <a:rPr lang="fr-FR" sz="2800" dirty="0"/>
              <a:t>Règlement des plaintes passe par:</a:t>
            </a:r>
          </a:p>
          <a:p>
            <a:pPr lvl="1"/>
            <a:r>
              <a:rPr lang="fr-FR" dirty="0" smtClean="0"/>
              <a:t>La reconnaissance des faits passés/excuses</a:t>
            </a:r>
          </a:p>
          <a:p>
            <a:pPr lvl="1"/>
            <a:r>
              <a:rPr lang="fr-FR" dirty="0" smtClean="0"/>
              <a:t>Une </a:t>
            </a:r>
            <a:r>
              <a:rPr lang="fr-FR" dirty="0"/>
              <a:t>c</a:t>
            </a:r>
            <a:r>
              <a:rPr lang="fr-FR" dirty="0" smtClean="0"/>
              <a:t>ompensation </a:t>
            </a:r>
            <a:r>
              <a:rPr lang="fr-FR" dirty="0" smtClean="0"/>
              <a:t>financière</a:t>
            </a:r>
          </a:p>
          <a:p>
            <a:pPr lvl="1"/>
            <a:r>
              <a:rPr lang="fr-FR" dirty="0" smtClean="0"/>
              <a:t>L’attribution d’un droit de gestion ou de conservation</a:t>
            </a:r>
          </a:p>
          <a:p>
            <a:pPr lvl="1"/>
            <a:r>
              <a:rPr lang="fr-FR" dirty="0" smtClean="0"/>
              <a:t>La reconnaissance de la « propriété intellectuelle » de certaines pratiques culturelles …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‘</a:t>
            </a:r>
            <a:r>
              <a:rPr lang="fr-FR" dirty="0" err="1" smtClean="0"/>
              <a:t>Treaty</a:t>
            </a:r>
            <a:r>
              <a:rPr lang="fr-FR" dirty="0" smtClean="0"/>
              <a:t> </a:t>
            </a:r>
            <a:r>
              <a:rPr lang="fr-FR" dirty="0" err="1" smtClean="0"/>
              <a:t>Settlement</a:t>
            </a:r>
            <a:r>
              <a:rPr lang="fr-FR" dirty="0" smtClean="0"/>
              <a:t>’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4063" y="1499083"/>
            <a:ext cx="7773920" cy="4928349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NZ" sz="1200" i="1" dirty="0" smtClean="0"/>
              <a:t>Le leader de </a:t>
            </a:r>
            <a:r>
              <a:rPr lang="en-NZ" sz="1200" i="1" dirty="0" err="1" smtClean="0"/>
              <a:t>Ngāi</a:t>
            </a:r>
            <a:r>
              <a:rPr lang="en-NZ" sz="1200" i="1" dirty="0" smtClean="0"/>
              <a:t> </a:t>
            </a:r>
            <a:r>
              <a:rPr lang="en-NZ" sz="1200" i="1" dirty="0" err="1"/>
              <a:t>Tahu</a:t>
            </a:r>
            <a:r>
              <a:rPr lang="en-NZ" sz="1200" i="1" dirty="0"/>
              <a:t> </a:t>
            </a:r>
            <a:r>
              <a:rPr lang="en-NZ" sz="1200" i="1" dirty="0" smtClean="0"/>
              <a:t>Richard </a:t>
            </a:r>
            <a:r>
              <a:rPr lang="en-NZ" sz="1200" i="1" dirty="0" err="1"/>
              <a:t>Whitau</a:t>
            </a:r>
            <a:r>
              <a:rPr lang="en-NZ" sz="1200" i="1" dirty="0"/>
              <a:t> </a:t>
            </a:r>
            <a:r>
              <a:rPr lang="en-NZ" sz="1200" i="1" dirty="0" smtClean="0"/>
              <a:t>(au centre) et le </a:t>
            </a:r>
            <a:r>
              <a:rPr lang="en-NZ" sz="1200" i="1" dirty="0" err="1" smtClean="0"/>
              <a:t>Ministre</a:t>
            </a:r>
            <a:r>
              <a:rPr lang="en-NZ" sz="1200" i="1" dirty="0" smtClean="0"/>
              <a:t> </a:t>
            </a:r>
            <a:r>
              <a:rPr lang="en-NZ" sz="1200" i="1" dirty="0" err="1" smtClean="0"/>
              <a:t>associé</a:t>
            </a:r>
            <a:r>
              <a:rPr lang="en-NZ" sz="1200" i="1" dirty="0" smtClean="0"/>
              <a:t> aux affaires </a:t>
            </a:r>
            <a:r>
              <a:rPr lang="en-NZ" sz="1200" i="1" dirty="0" err="1" smtClean="0"/>
              <a:t>Maories</a:t>
            </a:r>
            <a:r>
              <a:rPr lang="en-NZ" sz="1200" i="1" dirty="0" smtClean="0"/>
              <a:t>, Sandra </a:t>
            </a:r>
            <a:r>
              <a:rPr lang="en-NZ" sz="1200" i="1" dirty="0"/>
              <a:t>Lee </a:t>
            </a:r>
            <a:r>
              <a:rPr lang="en-NZ" sz="1200" i="1" dirty="0" smtClean="0"/>
              <a:t>(à </a:t>
            </a:r>
            <a:r>
              <a:rPr lang="en-NZ" sz="1200" i="1" dirty="0" err="1" smtClean="0"/>
              <a:t>droite</a:t>
            </a:r>
            <a:r>
              <a:rPr lang="en-NZ" sz="1200" i="1" dirty="0" smtClean="0"/>
              <a:t>).</a:t>
            </a:r>
            <a:endParaRPr lang="fr-FR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0700" y="822324"/>
            <a:ext cx="6737350" cy="676759"/>
          </a:xfrm>
        </p:spPr>
        <p:txBody>
          <a:bodyPr/>
          <a:lstStyle/>
          <a:p>
            <a:r>
              <a:rPr lang="fr-FR" sz="2000" dirty="0" err="1" smtClean="0"/>
              <a:t>Ngai</a:t>
            </a:r>
            <a:r>
              <a:rPr lang="fr-FR" sz="2000" dirty="0" smtClean="0"/>
              <a:t> Tahu obtient la restauration du nom M</a:t>
            </a:r>
            <a:r>
              <a:rPr lang="en-NZ" sz="2000" dirty="0"/>
              <a:t>ā</a:t>
            </a:r>
            <a:r>
              <a:rPr lang="fr-FR" sz="2000" dirty="0" err="1" smtClean="0"/>
              <a:t>ori</a:t>
            </a:r>
            <a:r>
              <a:rPr lang="fr-FR" sz="2000" dirty="0" smtClean="0"/>
              <a:t> du Mont Cook en 1998</a:t>
            </a:r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9" t="33221" r="17567" b="21788"/>
          <a:stretch/>
        </p:blipFill>
        <p:spPr bwMode="auto">
          <a:xfrm>
            <a:off x="1121857" y="1565097"/>
            <a:ext cx="7081110" cy="453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4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698" y="1499083"/>
            <a:ext cx="8288286" cy="5043759"/>
          </a:xfrm>
        </p:spPr>
        <p:txBody>
          <a:bodyPr/>
          <a:lstStyle/>
          <a:p>
            <a:r>
              <a:rPr lang="fr-BE" i="1" dirty="0"/>
              <a:t>Te </a:t>
            </a:r>
            <a:r>
              <a:rPr lang="fr-BE" i="1" dirty="0" err="1"/>
              <a:t>Ika</a:t>
            </a:r>
            <a:r>
              <a:rPr lang="fr-BE" i="1" dirty="0"/>
              <a:t> a Maui, </a:t>
            </a:r>
            <a:r>
              <a:rPr lang="fr-BE" dirty="0"/>
              <a:t>qui signifie le poisson de Maui, pour l’Ile du Nord </a:t>
            </a:r>
            <a:r>
              <a:rPr lang="fr-BE" dirty="0" smtClean="0"/>
              <a:t>(Voir légende </a:t>
            </a:r>
            <a:r>
              <a:rPr lang="fr-BE" dirty="0"/>
              <a:t>de </a:t>
            </a:r>
            <a:r>
              <a:rPr lang="fr-BE" dirty="0" smtClean="0"/>
              <a:t>Maui, créateur des deux Iles)</a:t>
            </a:r>
            <a:endParaRPr lang="fr-BE" dirty="0"/>
          </a:p>
          <a:p>
            <a:r>
              <a:rPr lang="fr-BE" i="1" dirty="0"/>
              <a:t>Te Wai </a:t>
            </a:r>
            <a:r>
              <a:rPr lang="fr-BE" i="1" dirty="0" err="1"/>
              <a:t>Pounamu</a:t>
            </a:r>
            <a:r>
              <a:rPr lang="fr-BE" i="1" dirty="0"/>
              <a:t>, </a:t>
            </a:r>
            <a:r>
              <a:rPr lang="fr-BE" dirty="0"/>
              <a:t>le lieu des pierres </a:t>
            </a:r>
            <a:r>
              <a:rPr lang="fr-BE" dirty="0" smtClean="0"/>
              <a:t>vertes (jade), </a:t>
            </a:r>
            <a:r>
              <a:rPr lang="fr-BE" dirty="0"/>
              <a:t>pour l’Ile du Sud  </a:t>
            </a:r>
            <a:endParaRPr lang="fr-BE" dirty="0" smtClean="0"/>
          </a:p>
          <a:p>
            <a:pPr marL="0" indent="0">
              <a:buNone/>
            </a:pPr>
            <a:endParaRPr lang="en-NZ" sz="1000" b="1" dirty="0" smtClean="0"/>
          </a:p>
          <a:p>
            <a:pPr marL="0" indent="0">
              <a:buNone/>
            </a:pPr>
            <a:endParaRPr lang="en-NZ" sz="1000" b="1" dirty="0"/>
          </a:p>
          <a:p>
            <a:pPr marL="0" indent="0">
              <a:buNone/>
            </a:pPr>
            <a:endParaRPr lang="en-NZ" sz="1000" b="1" dirty="0" smtClean="0"/>
          </a:p>
          <a:p>
            <a:pPr marL="0" indent="0">
              <a:buNone/>
            </a:pPr>
            <a:endParaRPr lang="en-NZ" sz="1000" b="1" dirty="0"/>
          </a:p>
          <a:p>
            <a:pPr marL="0" indent="0">
              <a:buNone/>
            </a:pPr>
            <a:endParaRPr lang="en-NZ" sz="1000" b="1" dirty="0" smtClean="0"/>
          </a:p>
          <a:p>
            <a:pPr marL="0" indent="0">
              <a:buNone/>
            </a:pPr>
            <a:endParaRPr lang="en-NZ" sz="1000" b="1" dirty="0" smtClean="0"/>
          </a:p>
          <a:p>
            <a:pPr marL="0" indent="0">
              <a:buNone/>
            </a:pPr>
            <a:r>
              <a:rPr lang="en-NZ" sz="1000" b="1" dirty="0" err="1" smtClean="0"/>
              <a:t>Hei</a:t>
            </a:r>
            <a:r>
              <a:rPr lang="en-NZ" sz="1000" b="1" dirty="0" smtClean="0"/>
              <a:t> </a:t>
            </a:r>
            <a:r>
              <a:rPr lang="en-NZ" sz="1000" b="1" dirty="0" err="1"/>
              <a:t>tiki</a:t>
            </a:r>
            <a:endParaRPr lang="en-NZ" sz="1000" b="1" dirty="0"/>
          </a:p>
          <a:p>
            <a:pPr marL="0" indent="0">
              <a:buNone/>
            </a:pPr>
            <a:r>
              <a:rPr lang="en-NZ" sz="1200" i="1" dirty="0"/>
              <a:t>The </a:t>
            </a:r>
            <a:r>
              <a:rPr lang="en-NZ" sz="1200" i="1" dirty="0" err="1"/>
              <a:t>hei</a:t>
            </a:r>
            <a:r>
              <a:rPr lang="en-NZ" sz="1200" i="1" dirty="0"/>
              <a:t> </a:t>
            </a:r>
            <a:r>
              <a:rPr lang="en-NZ" sz="1200" i="1" dirty="0" err="1"/>
              <a:t>tiki</a:t>
            </a:r>
            <a:r>
              <a:rPr lang="en-NZ" sz="1200" i="1" dirty="0"/>
              <a:t>, </a:t>
            </a:r>
            <a:r>
              <a:rPr lang="en-NZ" sz="1200" i="1" dirty="0" smtClean="0"/>
              <a:t>un </a:t>
            </a:r>
            <a:r>
              <a:rPr lang="en-NZ" sz="1200" i="1" dirty="0" err="1" smtClean="0"/>
              <a:t>pendantif</a:t>
            </a:r>
            <a:r>
              <a:rPr lang="en-NZ" sz="1200" i="1" dirty="0" smtClean="0"/>
              <a:t>, </a:t>
            </a:r>
            <a:r>
              <a:rPr lang="en-NZ" sz="1200" i="1" dirty="0" err="1" smtClean="0"/>
              <a:t>est</a:t>
            </a:r>
            <a:r>
              <a:rPr lang="en-NZ" sz="1200" i="1" dirty="0" smtClean="0"/>
              <a:t> </a:t>
            </a:r>
            <a:r>
              <a:rPr lang="en-NZ" sz="1200" i="1" dirty="0" err="1" smtClean="0"/>
              <a:t>une</a:t>
            </a:r>
            <a:r>
              <a:rPr lang="en-NZ" sz="1200" i="1" dirty="0" smtClean="0"/>
              <a:t> des </a:t>
            </a:r>
            <a:r>
              <a:rPr lang="en-NZ" sz="1200" i="1" dirty="0" err="1"/>
              <a:t>pièces</a:t>
            </a:r>
            <a:r>
              <a:rPr lang="en-NZ" sz="1200" i="1" dirty="0"/>
              <a:t> </a:t>
            </a:r>
            <a:r>
              <a:rPr lang="en-NZ" sz="1200" i="1" dirty="0" smtClean="0"/>
              <a:t>les plus </a:t>
            </a:r>
            <a:r>
              <a:rPr lang="en-NZ" sz="1200" i="1" dirty="0" err="1" smtClean="0"/>
              <a:t>c</a:t>
            </a:r>
            <a:r>
              <a:rPr lang="en-NZ" sz="1200" i="1" dirty="0" err="1"/>
              <a:t>é</a:t>
            </a:r>
            <a:r>
              <a:rPr lang="en-NZ" sz="1200" i="1" dirty="0" err="1" smtClean="0"/>
              <a:t>lèbres</a:t>
            </a:r>
            <a:r>
              <a:rPr lang="en-NZ" sz="1200" i="1" dirty="0" smtClean="0"/>
              <a:t> des bijoux Maoris.</a:t>
            </a:r>
          </a:p>
          <a:p>
            <a:pPr marL="0" indent="0">
              <a:buNone/>
            </a:pPr>
            <a:r>
              <a:rPr lang="en-NZ" sz="1200" i="1" dirty="0" smtClean="0"/>
              <a:t>Le </a:t>
            </a:r>
            <a:r>
              <a:rPr lang="en-NZ" sz="1200" i="1" dirty="0" err="1" smtClean="0"/>
              <a:t>tiki</a:t>
            </a:r>
            <a:r>
              <a:rPr lang="en-NZ" sz="1200" i="1" dirty="0" smtClean="0"/>
              <a:t> </a:t>
            </a:r>
            <a:r>
              <a:rPr lang="en-NZ" sz="1200" i="1" dirty="0" err="1" smtClean="0"/>
              <a:t>est</a:t>
            </a:r>
            <a:r>
              <a:rPr lang="en-NZ" sz="1200" i="1" dirty="0" smtClean="0"/>
              <a:t> </a:t>
            </a:r>
            <a:r>
              <a:rPr lang="en-NZ" sz="1200" i="1" dirty="0" err="1"/>
              <a:t>supposé</a:t>
            </a:r>
            <a:r>
              <a:rPr lang="en-NZ" sz="1200" i="1" dirty="0"/>
              <a:t> </a:t>
            </a:r>
            <a:r>
              <a:rPr lang="en-NZ" sz="1200" i="1" dirty="0" err="1" smtClean="0"/>
              <a:t>avoir</a:t>
            </a:r>
            <a:r>
              <a:rPr lang="en-NZ" sz="1200" i="1" dirty="0" smtClean="0"/>
              <a:t> la </a:t>
            </a:r>
            <a:r>
              <a:rPr lang="en-NZ" sz="1200" i="1" dirty="0" err="1" smtClean="0"/>
              <a:t>forme</a:t>
            </a:r>
            <a:r>
              <a:rPr lang="en-NZ" sz="1200" i="1" dirty="0" smtClean="0"/>
              <a:t> du premier </a:t>
            </a:r>
            <a:r>
              <a:rPr lang="en-NZ" sz="1200" i="1" dirty="0" err="1" smtClean="0"/>
              <a:t>homme</a:t>
            </a:r>
            <a:r>
              <a:rPr lang="en-NZ" sz="1200" i="1" dirty="0" smtClean="0"/>
              <a:t>, </a:t>
            </a:r>
            <a:r>
              <a:rPr lang="en-NZ" sz="1200" i="1" dirty="0" err="1" smtClean="0"/>
              <a:t>Tiki</a:t>
            </a:r>
            <a:r>
              <a:rPr lang="en-NZ" sz="1200" i="1" dirty="0" smtClean="0"/>
              <a:t>. Il </a:t>
            </a:r>
            <a:r>
              <a:rPr lang="en-NZ" sz="1200" i="1" dirty="0" err="1" smtClean="0"/>
              <a:t>ressemble</a:t>
            </a:r>
            <a:r>
              <a:rPr lang="en-NZ" sz="1200" i="1" dirty="0" smtClean="0"/>
              <a:t> a un visage </a:t>
            </a:r>
            <a:r>
              <a:rPr lang="en-NZ" sz="1200" i="1" dirty="0" err="1" smtClean="0"/>
              <a:t>d’homme</a:t>
            </a:r>
            <a:r>
              <a:rPr lang="en-NZ" sz="1200" i="1" dirty="0" smtClean="0"/>
              <a:t> </a:t>
            </a:r>
          </a:p>
          <a:p>
            <a:pPr marL="0" indent="0">
              <a:buNone/>
            </a:pPr>
            <a:r>
              <a:rPr lang="en-NZ" sz="1200" i="1" dirty="0" err="1" smtClean="0"/>
              <a:t>deforme</a:t>
            </a:r>
            <a:r>
              <a:rPr lang="en-NZ" sz="1200" i="1" dirty="0" smtClean="0"/>
              <a:t>, </a:t>
            </a:r>
            <a:r>
              <a:rPr lang="en-NZ" sz="1200" i="1" dirty="0" err="1" smtClean="0"/>
              <a:t>assis</a:t>
            </a:r>
            <a:r>
              <a:rPr lang="en-NZ" sz="1200" i="1" dirty="0" smtClean="0"/>
              <a:t> les </a:t>
            </a:r>
            <a:r>
              <a:rPr lang="en-NZ" sz="1200" i="1" dirty="0" err="1" smtClean="0"/>
              <a:t>jambes</a:t>
            </a:r>
            <a:r>
              <a:rPr lang="en-NZ" sz="1200" i="1" dirty="0" smtClean="0"/>
              <a:t> </a:t>
            </a:r>
            <a:r>
              <a:rPr lang="en-NZ" sz="1200" i="1" dirty="0" err="1"/>
              <a:t>croisées</a:t>
            </a:r>
            <a:r>
              <a:rPr lang="en-NZ" sz="1200" i="1" dirty="0" smtClean="0"/>
              <a:t>. </a:t>
            </a:r>
          </a:p>
          <a:p>
            <a:pPr marL="0" indent="0">
              <a:buNone/>
            </a:pPr>
            <a:r>
              <a:rPr lang="en-NZ" sz="1200" i="1" dirty="0" err="1" smtClean="0"/>
              <a:t>Hei</a:t>
            </a:r>
            <a:r>
              <a:rPr lang="en-NZ" sz="1200" i="1" dirty="0" smtClean="0"/>
              <a:t> </a:t>
            </a:r>
            <a:r>
              <a:rPr lang="en-NZ" sz="1200" i="1" dirty="0" err="1"/>
              <a:t>tiki</a:t>
            </a:r>
            <a:r>
              <a:rPr lang="en-NZ" sz="1200" i="1" dirty="0"/>
              <a:t> </a:t>
            </a:r>
            <a:r>
              <a:rPr lang="en-NZ" sz="1200" i="1" dirty="0" err="1" smtClean="0"/>
              <a:t>sont</a:t>
            </a:r>
            <a:r>
              <a:rPr lang="en-NZ" sz="1200" i="1" dirty="0" smtClean="0"/>
              <a:t> </a:t>
            </a:r>
            <a:r>
              <a:rPr lang="en-NZ" sz="1200" i="1" dirty="0" err="1" smtClean="0"/>
              <a:t>souvent</a:t>
            </a:r>
            <a:r>
              <a:rPr lang="en-NZ" sz="1200" i="1" dirty="0" smtClean="0"/>
              <a:t> </a:t>
            </a:r>
            <a:r>
              <a:rPr lang="en-NZ" sz="1200" i="1" dirty="0" err="1"/>
              <a:t>portés</a:t>
            </a:r>
            <a:r>
              <a:rPr lang="en-NZ" sz="1200" i="1" dirty="0"/>
              <a:t> </a:t>
            </a:r>
            <a:r>
              <a:rPr lang="en-NZ" sz="1200" i="1" dirty="0" smtClean="0"/>
              <a:t>par des </a:t>
            </a:r>
            <a:r>
              <a:rPr lang="en-NZ" sz="1200" i="1" dirty="0"/>
              <a:t>femmes </a:t>
            </a:r>
            <a:r>
              <a:rPr lang="en-NZ" sz="1200" i="1" dirty="0" err="1"/>
              <a:t>excepté</a:t>
            </a:r>
            <a:r>
              <a:rPr lang="en-NZ" sz="1200" i="1" dirty="0"/>
              <a:t> </a:t>
            </a:r>
            <a:r>
              <a:rPr lang="en-NZ" sz="1200" i="1" dirty="0" err="1" smtClean="0"/>
              <a:t>dans</a:t>
            </a:r>
            <a:r>
              <a:rPr lang="en-NZ" sz="1200" i="1" dirty="0" smtClean="0"/>
              <a:t> de </a:t>
            </a:r>
            <a:r>
              <a:rPr lang="en-NZ" sz="1200" i="1" dirty="0" err="1" smtClean="0"/>
              <a:t>rares</a:t>
            </a:r>
            <a:r>
              <a:rPr lang="en-NZ" sz="1200" i="1" dirty="0" smtClean="0"/>
              <a:t> situations.</a:t>
            </a:r>
          </a:p>
          <a:p>
            <a:endParaRPr lang="fr-BE" dirty="0"/>
          </a:p>
          <a:p>
            <a:endParaRPr lang="fr-F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400" dirty="0" smtClean="0"/>
              <a:t>Noms M</a:t>
            </a:r>
            <a:r>
              <a:rPr lang="en-NZ" sz="2400" dirty="0"/>
              <a:t>ā</a:t>
            </a:r>
            <a:r>
              <a:rPr lang="fr-FR" sz="2400" dirty="0" err="1" smtClean="0"/>
              <a:t>oris</a:t>
            </a:r>
            <a:r>
              <a:rPr lang="fr-FR" sz="2400" dirty="0" smtClean="0"/>
              <a:t> des Iles du nord et du sud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7" t="17018" r="20698" b="15061"/>
          <a:stretch/>
        </p:blipFill>
        <p:spPr bwMode="auto">
          <a:xfrm>
            <a:off x="6448040" y="3719743"/>
            <a:ext cx="2435116" cy="292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3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nde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mbass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su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sulate-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igh Commis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id Program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324361-4247-446e-80b2-b0d09f29228d">
      <Value>1</Value>
    </TaxCatchAll>
    <m7d8bdf464cb42f0a3c3d39d31c82072 xmlns="16324361-4247-446e-80b2-b0d09f29228d">
      <Terms xmlns="http://schemas.microsoft.com/office/infopath/2007/PartnerControls"/>
    </m7d8bdf464cb42f0a3c3d39d31c82072>
    <AuthorDivisionPost xmlns="16324361-4247-446e-80b2-b0d09f29228d">Brussels</AuthorDivisionPost>
    <l5baa22ceebd46ea8e3732e81be971e4 xmlns="16324361-4247-446e-80b2-b0d09f29228d">
      <Terms xmlns="http://schemas.microsoft.com/office/infopath/2007/PartnerControls"/>
    </l5baa22ceebd46ea8e3732e81be971e4>
    <IsCoveringDocument xmlns="16324361-4247-446e-80b2-b0d09f29228d">false</IsCoveringDocument>
    <a2ecf41d8355489e904c4f363828f1b7 xmlns="16324361-4247-446e-80b2-b0d09f29228d">
      <Terms xmlns="http://schemas.microsoft.com/office/infopath/2007/PartnerControls"/>
    </a2ecf41d8355489e904c4f363828f1b7>
    <RelatedDocuments xmlns="16324361-4247-446e-80b2-b0d09f29228d" xsi:nil="true"/>
    <o3a06977fe844c3db2132313dc460602 xmlns="16324361-4247-446e-80b2-b0d09f29228d">
      <Terms xmlns="http://schemas.microsoft.com/office/infopath/2007/PartnerControls">
        <TermInfo xmlns="http://schemas.microsoft.com/office/infopath/2007/PartnerControls">
          <TermName>UNCLASSIFIED</TermName>
          <TermId>738a72fd-0042-476f-991b-551c05ade48c</TermId>
        </TermInfo>
      </Terms>
    </o3a06977fe844c3db2132313dc460602>
    <_dlc_ExpireDateSaved xmlns="http://schemas.microsoft.com/sharepoint/v3" xsi:nil="true"/>
    <_dlc_ExpireDate xmlns="http://schemas.microsoft.com/sharepoint/v3">2015-04-14T09:42:59+00:00</_dlc_ExpireDate>
    <_dlc_DocId xmlns="16324361-4247-446e-80b2-b0d09f29228d">TEAM-89-465</_dlc_DocId>
    <_dlc_DocIdUrl xmlns="16324361-4247-446e-80b2-b0d09f29228d">
      <Url>http://o-wln-gdm/Functions/TeamManagement/Posts/_layouts/DocIdRedir.aspx?ID=TEAM-89-465</Url>
      <Description>TEAM-89-465</Description>
    </_dlc_DocIdUrl>
    <IconOverlay xmlns="http://schemas.microsoft.com/sharepoint/v4" xsi:nil="true"/>
    <ParentListItemID xmlns="300c0fd5-aa39-4f50-a5d0-8c1eea5753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p:Policy xmlns:p="office.server.policy" id="" local="true">
  <p:Name>MFAT GDM Base Document</p:Name>
  <p:Description/>
  <p:Statement/>
  <p:PolicyItems>
    <p:PolicyItem featureId="Microsoft.Office.RecordsManagement.PolicyFeatures.Expiration" staticId="0x01010077AA9D1CFFA240DC80DAD99CA5F5CD00|-203593225" UniqueId="e62fe813-1c6a-4842-a1e7-3004001e2963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18</number>
                  <property>Modified</property>
                  <propertyId>28cf69c5-fa48-462a-b5cd-27b6f9d2bd5f</propertyId>
                  <period>months</period>
                </formula>
                <action type="workflow" id="1f590753-4626-4681-b147-bc008de33fb8"/>
              </data>
            </stages>
          </Schedule>
        </Schedules>
      </p:CustomData>
    </p:PolicyItem>
  </p:PolicyItems>
</p:Policy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Blank Document" ma:contentTypeID="0x01010077AA9D1CFFA240DC80DAD99CA5F5CD00002DAE8431F8B6400CAA222602BDDA92B8005A86967A574E7F419CEAA1D145261313" ma:contentTypeVersion="12" ma:contentTypeDescription="Blank Document" ma:contentTypeScope="" ma:versionID="c62a834e1d18aba62c80218518f05897">
  <xsd:schema xmlns:xsd="http://www.w3.org/2001/XMLSchema" xmlns:xs="http://www.w3.org/2001/XMLSchema" xmlns:p="http://schemas.microsoft.com/office/2006/metadata/properties" xmlns:ns1="http://schemas.microsoft.com/sharepoint/v3" xmlns:ns2="16324361-4247-446e-80b2-b0d09f29228d" xmlns:ns3="300c0fd5-aa39-4f50-a5d0-8c1eea57537e" xmlns:ns4="http://schemas.microsoft.com/sharepoint/v4" targetNamespace="http://schemas.microsoft.com/office/2006/metadata/properties" ma:root="true" ma:fieldsID="c79ecf73f15cf8be7a6b0a4e20785593" ns1:_="" ns2:_="" ns3:_="" ns4:_="">
    <xsd:import namespace="http://schemas.microsoft.com/sharepoint/v3"/>
    <xsd:import namespace="16324361-4247-446e-80b2-b0d09f29228d"/>
    <xsd:import namespace="300c0fd5-aa39-4f50-a5d0-8c1eea57537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o3a06977fe844c3db2132313dc460602" minOccurs="0"/>
                <xsd:element ref="ns2:TaxCatchAll" minOccurs="0"/>
                <xsd:element ref="ns2:TaxCatchAllLabel" minOccurs="0"/>
                <xsd:element ref="ns2:a2ecf41d8355489e904c4f363828f1b7" minOccurs="0"/>
                <xsd:element ref="ns2:IsCoveringDocument" minOccurs="0"/>
                <xsd:element ref="ns2:m7d8bdf464cb42f0a3c3d39d31c82072" minOccurs="0"/>
                <xsd:element ref="ns2:AuthorDivisionPost" minOccurs="0"/>
                <xsd:element ref="ns2:l5baa22ceebd46ea8e3732e81be971e4" minOccurs="0"/>
                <xsd:element ref="ns2:RelatedDocuments" minOccurs="0"/>
                <xsd:element ref="ns2:_dlc_DocId" minOccurs="0"/>
                <xsd:element ref="ns2:_dlc_DocIdUrl" minOccurs="0"/>
                <xsd:element ref="ns2:_dlc_DocIdPersistId" minOccurs="0"/>
                <xsd:element ref="ns1:_dlc_Exempt" minOccurs="0"/>
                <xsd:element ref="ns1:_dlc_ExpireDateSaved" minOccurs="0"/>
                <xsd:element ref="ns1:_dlc_ExpireDate" minOccurs="0"/>
                <xsd:element ref="ns3:ParentListItem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7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8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24361-4247-446e-80b2-b0d09f29228d" elementFormDefault="qualified">
    <xsd:import namespace="http://schemas.microsoft.com/office/2006/documentManagement/types"/>
    <xsd:import namespace="http://schemas.microsoft.com/office/infopath/2007/PartnerControls"/>
    <xsd:element name="o3a06977fe844c3db2132313dc460602" ma:index="8" ma:taxonomy="true" ma:internalName="o3a06977fe844c3db2132313dc460602" ma:taxonomyFieldName="SecurityClassification" ma:displayName="Security Classification" ma:default="" ma:fieldId="{83a06977-fe84-4c3d-b213-2313dc460602}" ma:sspId="d40f951a-0e91-4979-b35b-8d7b343b6be0" ma:termSetId="3d3594da-daa1-466a-80e6-3315e73f53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6724d4d3-4fdb-4ba9-89ae-b3a1c2cc46dc}" ma:internalName="TaxCatchAll" ma:showField="CatchAllData" ma:web="16324361-4247-446e-80b2-b0d09f292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724d4d3-4fdb-4ba9-89ae-b3a1c2cc46dc}" ma:internalName="TaxCatchAllLabel" ma:readOnly="true" ma:showField="CatchAllDataLabel" ma:web="16324361-4247-446e-80b2-b0d09f292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2ecf41d8355489e904c4f363828f1b7" ma:index="12" nillable="true" ma:taxonomy="true" ma:internalName="a2ecf41d8355489e904c4f363828f1b7" ma:taxonomyFieldName="SecurityCaveat" ma:displayName="Security Caveat" ma:fieldId="{a2ecf41d-8355-489e-904c-4f363828f1b7}" ma:taxonomyMulti="true" ma:sspId="d40f951a-0e91-4979-b35b-8d7b343b6be0" ma:termSetId="409c3a70-087d-40a9-afa0-b3994a4d50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sCoveringDocument" ma:index="14" nillable="true" ma:displayName="Is Covering Document" ma:description="" ma:internalName="IsCoveringDocument">
      <xsd:simpleType>
        <xsd:restriction base="dms:Boolean"/>
      </xsd:simpleType>
    </xsd:element>
    <xsd:element name="m7d8bdf464cb42f0a3c3d39d31c82072" ma:index="15" nillable="true" ma:taxonomy="true" ma:internalName="m7d8bdf464cb42f0a3c3d39d31c82072" ma:taxonomyFieldName="CoveringClassification" ma:displayName="Covering Classification" ma:fieldId="{67d8bdf4-64cb-42f0-a3c3-d39d31c82072}" ma:sspId="d40f951a-0e91-4979-b35b-8d7b343b6be0" ma:termSetId="f06ce1cc-308f-4641-8c53-cc95e26232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uthorDivisionPost" ma:index="17" nillable="true" ma:displayName="Author Division/Post" ma:description="Division/Post of document author populated by workflow" ma:internalName="AuthorDivisionPost">
      <xsd:simpleType>
        <xsd:restriction base="dms:Text"/>
      </xsd:simpleType>
    </xsd:element>
    <xsd:element name="l5baa22ceebd46ea8e3732e81be971e4" ma:index="19" nillable="true" ma:taxonomy="true" ma:internalName="l5baa22ceebd46ea8e3732e81be971e4" ma:taxonomyFieldName="Topic" ma:displayName="Topic" ma:indexed="true" ma:fieldId="{55baa22c-eebd-46ea-8e37-32e81be971e4}" ma:sspId="d40f951a-0e91-4979-b35b-8d7b343b6be0" ma:termSetId="e997feb2-bf94-4497-95cf-98d6bf55707f" ma:anchorId="81f6ac56-bd5f-44e3-a4ba-df0e13f97d1a" ma:open="false" ma:isKeyword="false">
      <xsd:complexType>
        <xsd:sequence>
          <xsd:element ref="pc:Terms" minOccurs="0" maxOccurs="1"/>
        </xsd:sequence>
      </xsd:complexType>
    </xsd:element>
    <xsd:element name="RelatedDocuments" ma:index="21" nillable="true" ma:displayName="Related Documents" ma:description="" ma:internalName="RelatedDocuments">
      <xsd:simpleType>
        <xsd:restriction base="dms:Note"/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c0fd5-aa39-4f50-a5d0-8c1eea57537e" elementFormDefault="qualified">
    <xsd:import namespace="http://schemas.microsoft.com/office/2006/documentManagement/types"/>
    <xsd:import namespace="http://schemas.microsoft.com/office/infopath/2007/PartnerControls"/>
    <xsd:element name="ParentListItemID" ma:index="29" nillable="true" ma:displayName="ParentListItemID" ma:hidden="true" ma:internalName="ParentListItemID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B6805D-25D1-4F67-BCD9-D221135DCF62}"/>
</file>

<file path=customXml/itemProps2.xml><?xml version="1.0" encoding="utf-8"?>
<ds:datastoreItem xmlns:ds="http://schemas.openxmlformats.org/officeDocument/2006/customXml" ds:itemID="{EB6B2B51-42A8-41C9-88DD-D75F80649EBB}"/>
</file>

<file path=customXml/itemProps3.xml><?xml version="1.0" encoding="utf-8"?>
<ds:datastoreItem xmlns:ds="http://schemas.openxmlformats.org/officeDocument/2006/customXml" ds:itemID="{99D69092-309A-47C2-99DA-A95B1D47E632}"/>
</file>

<file path=customXml/itemProps4.xml><?xml version="1.0" encoding="utf-8"?>
<ds:datastoreItem xmlns:ds="http://schemas.openxmlformats.org/officeDocument/2006/customXml" ds:itemID="{1D0154CC-BB85-460C-8984-016CA84F8590}"/>
</file>

<file path=customXml/itemProps5.xml><?xml version="1.0" encoding="utf-8"?>
<ds:datastoreItem xmlns:ds="http://schemas.openxmlformats.org/officeDocument/2006/customXml" ds:itemID="{7A84825F-1C54-40BD-BBED-F7B079878223}"/>
</file>

<file path=customXml/itemProps6.xml><?xml version="1.0" encoding="utf-8"?>
<ds:datastoreItem xmlns:ds="http://schemas.openxmlformats.org/officeDocument/2006/customXml" ds:itemID="{D450FB66-3AEA-4424-84B9-7F1E39ED4A62}"/>
</file>

<file path=docProps/app.xml><?xml version="1.0" encoding="utf-8"?>
<Properties xmlns="http://schemas.openxmlformats.org/officeDocument/2006/extended-properties" xmlns:vt="http://schemas.openxmlformats.org/officeDocument/2006/docPropsVTypes">
  <Template>Branded-PowerPoint-Template</Template>
  <TotalTime>1617</TotalTime>
  <Words>972</Words>
  <Application>Microsoft Office PowerPoint</Application>
  <PresentationFormat>On-screen Show (4:3)</PresentationFormat>
  <Paragraphs>165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Branded-PowerPoint-Template</vt:lpstr>
      <vt:lpstr>Embassy</vt:lpstr>
      <vt:lpstr>Consulate</vt:lpstr>
      <vt:lpstr>Consulate-General</vt:lpstr>
      <vt:lpstr>High Commission</vt:lpstr>
      <vt:lpstr>Aid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Foreign Affairs and Trade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WBI slides (1)</dc:title>
  <dc:creator>THIZON, Marine (BRU)</dc:creator>
  <dc:description/>
  <cp:lastModifiedBy>THIZON, Marine (BRU)</cp:lastModifiedBy>
  <cp:revision>124</cp:revision>
  <dcterms:created xsi:type="dcterms:W3CDTF">2013-10-08T10:38:01Z</dcterms:created>
  <dcterms:modified xsi:type="dcterms:W3CDTF">2013-10-14T08:42:32Z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vision/PostTaxHTField0">
    <vt:lpwstr>KSD|2284f635-2b0d-4a1d-b322-aa3481bf37e8</vt:lpwstr>
  </property>
  <property fmtid="{D5CDD505-2E9C-101B-9397-08002B2CF9AE}" pid="3" name="ContentTypeId">
    <vt:lpwstr>0x01010077AA9D1CFFA240DC80DAD99CA5F5CD00002DAE8431F8B6400CAA222602BDDA92B8005A86967A574E7F419CEAA1D145261313</vt:lpwstr>
  </property>
  <property fmtid="{D5CDD505-2E9C-101B-9397-08002B2CF9AE}" pid="4" name="ClassificationTaxHTField0">
    <vt:lpwstr>Unclassified|0496e4db-39dc-4e5b-a080-a360da5843e8</vt:lpwstr>
  </property>
  <property fmtid="{D5CDD505-2E9C-101B-9397-08002B2CF9AE}" pid="5" name="Doc Ref">
    <vt:lpwstr>O-WLN-6080918</vt:lpwstr>
  </property>
  <property fmtid="{D5CDD505-2E9C-101B-9397-08002B2CF9AE}" pid="6" name="Doc TypeTaxHTField0">
    <vt:lpwstr>GENERAL|72b153d4-1840-4b12-815c-5bbb5262cc79</vt:lpwstr>
  </property>
  <property fmtid="{D5CDD505-2E9C-101B-9397-08002B2CF9AE}" pid="7" name="Doc Author">
    <vt:lpwstr>766;#ROBERTSON, Pip (CMD)</vt:lpwstr>
  </property>
  <property fmtid="{D5CDD505-2E9C-101B-9397-08002B2CF9AE}" pid="8" name="SecurityClassification">
    <vt:lpwstr>1;#UNCLASSIFIED|738a72fd-0042-476f-991b-551c05ade48c</vt:lpwstr>
  </property>
  <property fmtid="{D5CDD505-2E9C-101B-9397-08002B2CF9AE}" pid="9" name="SecurityCaveat">
    <vt:lpwstr/>
  </property>
  <property fmtid="{D5CDD505-2E9C-101B-9397-08002B2CF9AE}" pid="10" name="_dlc_policyId">
    <vt:lpwstr>0x01010077AA9D1CFFA240DC80DAD99CA5F5CD00|-203593225</vt:lpwstr>
  </property>
  <property fmtid="{D5CDD505-2E9C-101B-9397-08002B2CF9AE}" pid="11" name="ItemRetentionFormula">
    <vt:lpwstr>&lt;formula id="Microsoft.Office.RecordsManagement.PolicyFeatures.Expiration.Formula.BuiltIn"&gt;&lt;number&gt;18&lt;/number&gt;&lt;property&gt;Modified&lt;/property&gt;&lt;propertyId&gt;28cf69c5-fa48-462a-b5cd-27b6f9d2bd5f&lt;/propertyId&gt;&lt;period&gt;months&lt;/period&gt;&lt;/formula&gt;</vt:lpwstr>
  </property>
  <property fmtid="{D5CDD505-2E9C-101B-9397-08002B2CF9AE}" pid="12" name="_dlc_DocIdItemGuid">
    <vt:lpwstr>7b14bdad-7b7d-4ddb-bcb0-1594840da53d</vt:lpwstr>
  </property>
  <property fmtid="{D5CDD505-2E9C-101B-9397-08002B2CF9AE}" pid="13" name="Order">
    <vt:r8>45000</vt:r8>
  </property>
  <property fmtid="{D5CDD505-2E9C-101B-9397-08002B2CF9AE}" pid="14" name="Topic">
    <vt:lpwstr/>
  </property>
  <property fmtid="{D5CDD505-2E9C-101B-9397-08002B2CF9AE}" pid="15" name="CoveringClassification">
    <vt:lpwstr/>
  </property>
  <property fmtid="{D5CDD505-2E9C-101B-9397-08002B2CF9AE}" pid="16" name="WorkflowCreationPath">
    <vt:lpwstr>35e4f896-6b12-4c5a-a394-3ff244aa7af5,4;</vt:lpwstr>
  </property>
  <property fmtid="{D5CDD505-2E9C-101B-9397-08002B2CF9AE}" pid="17" name="RecordPoint_SubmissionDate">
    <vt:lpwstr/>
  </property>
  <property fmtid="{D5CDD505-2E9C-101B-9397-08002B2CF9AE}" pid="18" name="RecordPoint_ActiveItemWebId">
    <vt:lpwstr>{5896dda3-69fe-4824-ba1e-b685f0ca6134}</vt:lpwstr>
  </property>
  <property fmtid="{D5CDD505-2E9C-101B-9397-08002B2CF9AE}" pid="19" name="RecordPoint_WorkflowType">
    <vt:lpwstr>ActiveSubmitStub</vt:lpwstr>
  </property>
  <property fmtid="{D5CDD505-2E9C-101B-9397-08002B2CF9AE}" pid="20" name="RecordPoint_ActiveItemSiteId">
    <vt:lpwstr>{b020ec19-41c9-45aa-be94-77ce00314512}</vt:lpwstr>
  </property>
  <property fmtid="{D5CDD505-2E9C-101B-9397-08002B2CF9AE}" pid="21" name="RecordPoint_ActiveItemListId">
    <vt:lpwstr>{300c0fd5-aa39-4f50-a5d0-8c1eea57537e}</vt:lpwstr>
  </property>
  <property fmtid="{D5CDD505-2E9C-101B-9397-08002B2CF9AE}" pid="22" name="RecordPoint_RecordFormat">
    <vt:lpwstr/>
  </property>
  <property fmtid="{D5CDD505-2E9C-101B-9397-08002B2CF9AE}" pid="23" name="RecordPoint_SubmissionCompleted">
    <vt:lpwstr>2013-10-14T21:43:36.5429017+13:00</vt:lpwstr>
  </property>
  <property fmtid="{D5CDD505-2E9C-101B-9397-08002B2CF9AE}" pid="24" name="RecordPoint_ActiveItemMoved">
    <vt:lpwstr/>
  </property>
  <property fmtid="{D5CDD505-2E9C-101B-9397-08002B2CF9AE}" pid="25" name="RecordPoint_ActiveItemUniqueId">
    <vt:lpwstr>{7b14bdad-7b7d-4ddb-bcb0-1594840da53d}</vt:lpwstr>
  </property>
</Properties>
</file>