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832" r:id="rId2"/>
    <p:sldId id="835" r:id="rId3"/>
    <p:sldId id="728" r:id="rId4"/>
    <p:sldId id="836" r:id="rId5"/>
    <p:sldId id="730" r:id="rId6"/>
    <p:sldId id="731" r:id="rId7"/>
    <p:sldId id="732" r:id="rId8"/>
    <p:sldId id="733" r:id="rId9"/>
    <p:sldId id="843" r:id="rId10"/>
    <p:sldId id="734" r:id="rId11"/>
    <p:sldId id="837" r:id="rId12"/>
    <p:sldId id="838" r:id="rId13"/>
    <p:sldId id="823" r:id="rId14"/>
    <p:sldId id="826" r:id="rId15"/>
    <p:sldId id="842" r:id="rId16"/>
    <p:sldId id="737" r:id="rId17"/>
    <p:sldId id="738" r:id="rId18"/>
    <p:sldId id="739" r:id="rId19"/>
    <p:sldId id="841" r:id="rId20"/>
    <p:sldId id="740" r:id="rId21"/>
    <p:sldId id="741" r:id="rId22"/>
    <p:sldId id="839" r:id="rId23"/>
    <p:sldId id="743" r:id="rId24"/>
    <p:sldId id="744" r:id="rId25"/>
    <p:sldId id="745" r:id="rId26"/>
    <p:sldId id="747" r:id="rId27"/>
    <p:sldId id="840" r:id="rId28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a BACOVA" initials="MB" lastIdx="0" clrIdx="0"/>
  <p:cmAuthor id="1" name="Petra Polaskova" initials="PP" lastIdx="19" clrIdx="1">
    <p:extLst>
      <p:ext uri="{19B8F6BF-5375-455C-9EA6-DF929625EA0E}">
        <p15:presenceInfo xmlns:p15="http://schemas.microsoft.com/office/powerpoint/2012/main" userId="S-1-5-21-1216513887-4011534298-3988008075-2131" providerId="AD"/>
      </p:ext>
    </p:extLst>
  </p:cmAuthor>
  <p:cmAuthor id="2" name="Elena FERRARIO" initials="EF" lastIdx="12" clrIdx="2">
    <p:extLst>
      <p:ext uri="{19B8F6BF-5375-455C-9EA6-DF929625EA0E}">
        <p15:presenceInfo xmlns:p15="http://schemas.microsoft.com/office/powerpoint/2012/main" userId="S-1-5-21-1216513887-4011534298-3988008075-1155" providerId="AD"/>
      </p:ext>
    </p:extLst>
  </p:cmAuthor>
  <p:cmAuthor id="3" name="Marie Guitton" initials="MG" lastIdx="11" clrIdx="3">
    <p:extLst>
      <p:ext uri="{19B8F6BF-5375-455C-9EA6-DF929625EA0E}">
        <p15:presenceInfo xmlns:p15="http://schemas.microsoft.com/office/powerpoint/2012/main" userId="S-1-5-21-1216513887-4011534298-3988008075-2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608"/>
    <a:srgbClr val="1CB8CF"/>
    <a:srgbClr val="159961"/>
    <a:srgbClr val="98C222"/>
    <a:srgbClr val="006AB2"/>
    <a:srgbClr val="9CE0FE"/>
    <a:srgbClr val="03B4F3"/>
    <a:srgbClr val="99CCFF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5" autoAdjust="0"/>
    <p:restoredTop sz="86938" autoAdjust="0"/>
  </p:normalViewPr>
  <p:slideViewPr>
    <p:cSldViewPr>
      <p:cViewPr varScale="1">
        <p:scale>
          <a:sx n="77" d="100"/>
          <a:sy n="77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66" y="66"/>
      </p:cViewPr>
      <p:guideLst>
        <p:guide orient="horz" pos="312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8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8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9C2B42DF-05A7-4A56-9A4D-172DAEA65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3" y="9428163"/>
            <a:ext cx="2886075" cy="496887"/>
          </a:xfrm>
          <a:prstGeom prst="rect">
            <a:avLst/>
          </a:prstGeom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6834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8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1" y="4714879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8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75D0C8AA-72B9-4786-8C60-4F267DFF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081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10D63-37BE-4721-A7B4-F3ED708ED4AA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4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DD039-3A8E-4691-9625-8D83B7DA29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F4047-76A1-4401-9F05-AE54DA1844F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8559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F4047-76A1-4401-9F05-AE54DA1844F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8579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DD80:Users:csauvage:Documents:%20OPERA%20MEUS:DOSSIERS%20EN%20COURS:INTERREG%20IV%20C:EXE:PPT:medias:images:onglet_all_03.gif" TargetMode="External"/><Relationship Id="rId7" Type="http://schemas.openxmlformats.org/officeDocument/2006/relationships/image" Target="DD80:Users:csauvage:Documents:%20OPERA%20MEUS:DOSSIERS%20EN%20COURS:INTERREG%20IV%20C:EXE:PPT:medias:INTERREG_IVC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DD80:Users:csauvage:Documents:%20OPERA%20MEUS:DOSSIERS%20EN%20COURS:INTERREG%20IV%20C:EXE:PPT:medias:images:onglet_all_01.gif" TargetMode="Externa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DD80:Users:csauvage:Documents: OPERA MEUS:DOSSIERS EN COURS:INTERREG IV C:EXE:PPT:medias:images:onglet_all_01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91200" y="152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133600" y="5257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705100"/>
            <a:ext cx="6553200" cy="4572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14800"/>
            <a:ext cx="7848600" cy="493713"/>
          </a:xfrm>
          <a:prstGeom prst="rect">
            <a:avLst/>
          </a:prstGeom>
        </p:spPr>
        <p:txBody>
          <a:bodyPr/>
          <a:lstStyle>
            <a:lvl1pPr marL="0" indent="0">
              <a:defRPr b="0"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16" name="Picture 34" descr="DD80:Users:csauvage:Documents: OPERA MEUS:DOSSIERS EN COURS:INTERREG IV C:EXE:PPT:medias:INTERREG_IVC_LOGO.png"/>
          <p:cNvPicPr>
            <a:picLocks noChangeAspect="1" noChangeArrowheads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23" y="859025"/>
            <a:ext cx="2843116" cy="99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21"/>
          <p:cNvGrpSpPr/>
          <p:nvPr userDrawn="1"/>
        </p:nvGrpSpPr>
        <p:grpSpPr>
          <a:xfrm>
            <a:off x="5076056" y="979164"/>
            <a:ext cx="3045717" cy="1135267"/>
            <a:chOff x="898267" y="344104"/>
            <a:chExt cx="3345257" cy="1212688"/>
          </a:xfrm>
        </p:grpSpPr>
        <p:pic>
          <p:nvPicPr>
            <p:cNvPr id="13" name="Image 2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00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DD80:Users:csauvage:Documents:%20OPERA%20MEUS:DOSSIERS%20EN%20COURS:INTERREG%20IV%20C:EXE:PPT:medias:onglet_all_02.gif" TargetMode="Externa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DD80:Users:csauvage:Documents:%20OPERA%20MEUS:DOSSIERS%20EN%20COURS:INTERREG%20IV%20C:EXE:PPT:medias:Flag_EU.png" TargetMode="External"/><Relationship Id="rId5" Type="http://schemas.openxmlformats.org/officeDocument/2006/relationships/theme" Target="../theme/them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DD80:Users:csauvage:Documents:%20OPERA%20MEUS:DOSSIERS%20EN%20COURS:INTERREG%20IV%20C:EXE:PPT:medias:images:onglet_all_03.gif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DD80:Users:csauvage:Documents: OPERA MEUS:DOSSIERS EN COURS:INTERREG IV C:EXE:PPT:medias:onglet_all_02.gif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7938" y="6553200"/>
            <a:ext cx="457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4F9007A3-5312-4B30-94E0-C6D7ADB8199C}" type="slidenum">
              <a:rPr lang="nl-BE" sz="1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nl-BE" sz="9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27" descr="DD80:Users:csauvage:Documents: OPERA MEUS:DOSSIERS EN COURS:INTERREG IV C:EXE:PPT:medias:Flag_EU.png"/>
          <p:cNvPicPr>
            <a:picLocks noChangeAspect="1" noChangeArrowheads="1"/>
          </p:cNvPicPr>
          <p:nvPr/>
        </p:nvPicPr>
        <p:blipFill>
          <a:blip r:embed="rId10" r:link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5826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6"/>
          <p:cNvSpPr txBox="1">
            <a:spLocks noChangeArrowheads="1"/>
          </p:cNvSpPr>
          <p:nvPr userDrawn="1"/>
        </p:nvSpPr>
        <p:spPr bwMode="auto">
          <a:xfrm>
            <a:off x="3491880" y="6581193"/>
            <a:ext cx="424815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1100" b="0" i="1" baseline="0" dirty="0" smtClean="0">
                <a:latin typeface="Arial" charset="0"/>
                <a:cs typeface="+mn-cs"/>
              </a:rPr>
              <a:t>Info Day Brussels – 24 April 2015</a:t>
            </a:r>
            <a:endParaRPr lang="en-GB" sz="1100" i="1" dirty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79" r:id="rId2"/>
    <p:sldLayoutId id="2147485094" r:id="rId3"/>
    <p:sldLayoutId id="2147485109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defRPr sz="24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Blip>
          <a:blip r:embed="rId12"/>
        </a:buBlip>
        <a:defRPr sz="20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50000"/>
        <a:buFont typeface="Webdings" pitchFamily="18" charset="2"/>
        <a:buChar char="n"/>
        <a:defRPr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3"/>
        </a:buBlip>
        <a:defRPr i="1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hlink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YtGqM05O0e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feature=player_embedded&amp;v=-ddciPfEDLc" TargetMode="External"/><Relationship Id="rId5" Type="http://schemas.openxmlformats.org/officeDocument/2006/relationships/hyperlink" Target="https://www.youtube.com/watch?feature=player_embedded&amp;v=zL3r5D423mo" TargetMode="External"/><Relationship Id="rId4" Type="http://schemas.openxmlformats.org/officeDocument/2006/relationships/hyperlink" Target="https://www.youtube.com/watch?feature=player_embedded&amp;v=rxWSGCbHO_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2924944"/>
            <a:ext cx="86764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000" b="1" dirty="0" smtClean="0">
                <a:latin typeface="+mj-lt"/>
                <a:cs typeface="+mn-cs"/>
              </a:rPr>
              <a:t>Zooming in </a:t>
            </a:r>
            <a:r>
              <a:rPr lang="en-GB" sz="4000" b="1" dirty="0" err="1" smtClean="0">
                <a:latin typeface="+mj-lt"/>
                <a:cs typeface="+mn-cs"/>
              </a:rPr>
              <a:t>Interreg</a:t>
            </a:r>
            <a:r>
              <a:rPr lang="en-GB" sz="4000" b="1" dirty="0" smtClean="0">
                <a:latin typeface="+mj-lt"/>
                <a:cs typeface="+mn-cs"/>
              </a:rPr>
              <a:t> Europe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fr-FR" sz="2000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GB" sz="2000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fr-FR" sz="2000" b="1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GB" sz="2000" b="1" dirty="0" smtClean="0">
              <a:latin typeface="+mj-lt"/>
              <a:cs typeface="+mn-cs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GB" sz="2000" b="1" dirty="0" smtClean="0">
                <a:latin typeface="+mj-lt"/>
                <a:cs typeface="+mn-cs"/>
              </a:rPr>
              <a:t>Nicolas Singer </a:t>
            </a:r>
            <a:r>
              <a:rPr lang="en-GB" sz="2000" dirty="0">
                <a:solidFill>
                  <a:srgbClr val="00316E"/>
                </a:solidFill>
                <a:latin typeface="Arial" pitchFamily="34" charset="0"/>
              </a:rPr>
              <a:t>| Senior Project </a:t>
            </a:r>
            <a:r>
              <a:rPr lang="en-GB" sz="2000" dirty="0" smtClean="0">
                <a:solidFill>
                  <a:srgbClr val="00316E"/>
                </a:solidFill>
                <a:latin typeface="Arial" pitchFamily="34" charset="0"/>
              </a:rPr>
              <a:t>Officer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GB" sz="2000" i="1" dirty="0" err="1" smtClean="0">
                <a:latin typeface="+mj-lt"/>
                <a:cs typeface="+mn-cs"/>
              </a:rPr>
              <a:t>Interreg</a:t>
            </a:r>
            <a:r>
              <a:rPr lang="en-GB" sz="2000" i="1" dirty="0" smtClean="0">
                <a:latin typeface="+mj-lt"/>
                <a:cs typeface="+mn-cs"/>
              </a:rPr>
              <a:t> Europe </a:t>
            </a:r>
            <a:r>
              <a:rPr lang="en-GB" sz="2000" i="1" dirty="0" smtClean="0">
                <a:solidFill>
                  <a:srgbClr val="00316E"/>
                </a:solidFill>
                <a:latin typeface="Arial" pitchFamily="34" charset="0"/>
              </a:rPr>
              <a:t>Secretariat</a:t>
            </a:r>
            <a:endParaRPr lang="en-GB" sz="2000" i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6296" y="6309320"/>
            <a:ext cx="153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800" dirty="0" smtClean="0">
                <a:latin typeface="+mj-lt"/>
              </a:rPr>
              <a:t>24 </a:t>
            </a:r>
            <a:r>
              <a:rPr lang="en-GB" sz="1800" dirty="0">
                <a:latin typeface="+mj-lt"/>
              </a:rPr>
              <a:t>April 2015</a:t>
            </a:r>
          </a:p>
        </p:txBody>
      </p:sp>
    </p:spTree>
    <p:extLst>
      <p:ext uri="{BB962C8B-B14F-4D97-AF65-F5344CB8AC3E}">
        <p14:creationId xmlns:p14="http://schemas.microsoft.com/office/powerpoint/2010/main" val="28357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4888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GB" sz="3600" b="1" kern="0" dirty="0">
                <a:solidFill>
                  <a:srgbClr val="00316E"/>
                </a:solidFill>
                <a:latin typeface="+mn-lt"/>
              </a:rPr>
              <a:t>2</a:t>
            </a:r>
            <a:r>
              <a:rPr lang="en-GB" sz="3600" b="1" kern="0" dirty="0" smtClean="0">
                <a:solidFill>
                  <a:srgbClr val="00316E"/>
                </a:solidFill>
                <a:latin typeface="+mn-lt"/>
              </a:rPr>
              <a:t>.  Public administrations as main target groups</a:t>
            </a:r>
            <a:endParaRPr lang="en-GB" sz="3600" b="1" kern="0" dirty="0">
              <a:solidFill>
                <a:srgbClr val="00316E"/>
              </a:solidFill>
              <a:latin typeface="+mn-lt"/>
            </a:endParaRPr>
          </a:p>
        </p:txBody>
      </p:sp>
      <p:pic>
        <p:nvPicPr>
          <p:cNvPr id="11266" name="Picture 2" descr="http://upload.wikimedia.org/wikipedia/commons/thumb/1/11/Big_stones_on_beach.jpg/1024px-Big_stones_on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6" r="5875"/>
          <a:stretch/>
        </p:blipFill>
        <p:spPr bwMode="auto">
          <a:xfrm>
            <a:off x="0" y="2276872"/>
            <a:ext cx="9180512" cy="57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74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. Involving policy makers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544" y="774398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Why? Rationale</a:t>
            </a:r>
            <a:endParaRPr lang="en-GB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7" y="1470892"/>
            <a:ext cx="9145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</a:rPr>
              <a:t>INTERREG EUROPE: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</a:rPr>
              <a:t>dedicated to improving </a:t>
            </a:r>
            <a:r>
              <a:rPr lang="en-GB" sz="2400" b="1" dirty="0" smtClean="0">
                <a:latin typeface="+mn-lt"/>
              </a:rPr>
              <a:t>policy instruments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965" y="3218556"/>
            <a:ext cx="8865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GB" sz="2400" dirty="0" smtClean="0">
                <a:latin typeface="+mn-lt"/>
              </a:rPr>
              <a:t>Public administrations: </a:t>
            </a:r>
          </a:p>
          <a:p>
            <a:pPr algn="ctr">
              <a:defRPr/>
            </a:pPr>
            <a:r>
              <a:rPr lang="en-GB" sz="2400" dirty="0" smtClean="0">
                <a:latin typeface="+mn-lt"/>
              </a:rPr>
              <a:t>organisations responsible for </a:t>
            </a:r>
            <a:r>
              <a:rPr lang="en-GB" sz="2400" b="1" dirty="0" smtClean="0">
                <a:latin typeface="+mn-lt"/>
              </a:rPr>
              <a:t>policy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>
                <a:latin typeface="+mn-lt"/>
              </a:rPr>
              <a:t>design and </a:t>
            </a:r>
            <a:r>
              <a:rPr lang="en-GB" sz="2400" dirty="0" smtClean="0">
                <a:latin typeface="+mn-lt"/>
              </a:rPr>
              <a:t>implementation</a:t>
            </a:r>
            <a:endParaRPr lang="en-GB" sz="2400" b="1" dirty="0" smtClean="0">
              <a:latin typeface="+mn-lt"/>
            </a:endParaRPr>
          </a:p>
        </p:txBody>
      </p:sp>
      <p:cxnSp>
        <p:nvCxnSpPr>
          <p:cNvPr id="6" name="Straight Connector 63"/>
          <p:cNvCxnSpPr>
            <a:cxnSpLocks noChangeShapeType="1"/>
          </p:cNvCxnSpPr>
          <p:nvPr/>
        </p:nvCxnSpPr>
        <p:spPr bwMode="auto">
          <a:xfrm flipV="1">
            <a:off x="4463988" y="2628468"/>
            <a:ext cx="0" cy="852059"/>
          </a:xfrm>
          <a:prstGeom prst="line">
            <a:avLst/>
          </a:prstGeom>
          <a:noFill/>
          <a:ln w="165100" algn="ctr">
            <a:solidFill>
              <a:srgbClr val="002060"/>
            </a:solidFill>
            <a:prstDash val="solid"/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63"/>
          <p:cNvCxnSpPr>
            <a:cxnSpLocks noChangeShapeType="1"/>
          </p:cNvCxnSpPr>
          <p:nvPr/>
        </p:nvCxnSpPr>
        <p:spPr bwMode="auto">
          <a:xfrm flipV="1">
            <a:off x="4463988" y="4501627"/>
            <a:ext cx="0" cy="852059"/>
          </a:xfrm>
          <a:prstGeom prst="line">
            <a:avLst/>
          </a:prstGeom>
          <a:noFill/>
          <a:ln w="165100" algn="ctr">
            <a:solidFill>
              <a:srgbClr val="002060"/>
            </a:solidFill>
            <a:prstDash val="solid"/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99520" y="5353686"/>
            <a:ext cx="81369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</a:rPr>
              <a:t>Public administrations: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</a:rPr>
              <a:t>core target group of </a:t>
            </a:r>
            <a:r>
              <a:rPr lang="en-GB" sz="2400" b="1" dirty="0" smtClean="0">
                <a:latin typeface="+mn-lt"/>
              </a:rPr>
              <a:t>INTERREG EUROPE </a:t>
            </a:r>
          </a:p>
        </p:txBody>
      </p:sp>
    </p:spTree>
    <p:extLst>
      <p:ext uri="{BB962C8B-B14F-4D97-AF65-F5344CB8AC3E}">
        <p14:creationId xmlns:p14="http://schemas.microsoft.com/office/powerpoint/2010/main" val="3776241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. Involving policy makers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244" y="2069950"/>
            <a:ext cx="878726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</a:rPr>
              <a:t>Participation of public administration: </a:t>
            </a:r>
            <a:r>
              <a:rPr lang="en-GB" sz="2400" b="1" dirty="0" smtClean="0">
                <a:latin typeface="+mn-lt"/>
              </a:rPr>
              <a:t>pre requisite</a:t>
            </a:r>
          </a:p>
          <a:p>
            <a:pPr>
              <a:spcBef>
                <a:spcPct val="50000"/>
              </a:spcBef>
              <a:tabLst>
                <a:tab pos="355600" algn="l"/>
              </a:tabLst>
              <a:defRPr/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e.g. When Structural Funds programme addressed,</a:t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> 		Managing Authorities (MA) / Intermediate Bodies (IB) 			should be involved</a:t>
            </a:r>
            <a:endParaRPr lang="en-GB" sz="24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1600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</a:rPr>
              <a:t>If organisation responsible for the policy instrument addressed is not a partner, it should provide a </a:t>
            </a:r>
            <a:r>
              <a:rPr lang="en-GB" sz="2400" b="1" dirty="0" smtClean="0">
                <a:latin typeface="+mn-lt"/>
              </a:rPr>
              <a:t>letter of support:</a:t>
            </a:r>
            <a:endParaRPr lang="en-GB" sz="2400" b="1" dirty="0">
              <a:latin typeface="+mn-lt"/>
            </a:endParaRPr>
          </a:p>
          <a:p>
            <a:pPr lvl="1">
              <a:spcBef>
                <a:spcPct val="50000"/>
              </a:spcBef>
              <a:defRPr/>
            </a:pPr>
            <a:r>
              <a:rPr lang="en-GB" sz="2000" i="1" dirty="0">
                <a:latin typeface="+mn-lt"/>
              </a:rPr>
              <a:t>a commitment to fully support and closely follow the project </a:t>
            </a:r>
            <a:r>
              <a:rPr lang="en-GB" sz="2000" i="1" dirty="0" smtClean="0">
                <a:latin typeface="+mn-lt"/>
              </a:rPr>
              <a:t>implementation</a:t>
            </a:r>
            <a:endParaRPr lang="en-GB" sz="2000" i="1" dirty="0"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01431" y="1137377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How is it reflected at project level?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723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. Involving policy makers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437" y="1916832"/>
            <a:ext cx="837221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R</a:t>
            </a:r>
            <a:r>
              <a:rPr lang="en-GB" sz="2400" dirty="0" smtClean="0">
                <a:latin typeface="+mj-lt"/>
              </a:rPr>
              <a:t>equired </a:t>
            </a:r>
            <a:r>
              <a:rPr lang="en-GB" sz="2400" dirty="0">
                <a:latin typeface="+mj-lt"/>
              </a:rPr>
              <a:t>for a partner when</a:t>
            </a:r>
            <a:r>
              <a:rPr lang="en-GB" sz="2400" dirty="0" smtClean="0">
                <a:latin typeface="+mj-lt"/>
              </a:rPr>
              <a:t>:</a:t>
            </a:r>
          </a:p>
          <a:p>
            <a:endParaRPr lang="fr-FR" sz="2400" dirty="0">
              <a:latin typeface="+mj-lt"/>
            </a:endParaRPr>
          </a:p>
          <a:p>
            <a:pPr marL="342900" lvl="0" indent="-342900">
              <a:buFontTx/>
              <a:buChar char="-"/>
            </a:pPr>
            <a:r>
              <a:rPr lang="en-GB" sz="2400" dirty="0" smtClean="0">
                <a:latin typeface="+mj-lt"/>
              </a:rPr>
              <a:t>Structural </a:t>
            </a:r>
            <a:r>
              <a:rPr lang="en-GB" sz="2400" dirty="0">
                <a:latin typeface="+mj-lt"/>
              </a:rPr>
              <a:t>Funds programme </a:t>
            </a:r>
            <a:r>
              <a:rPr lang="en-GB" sz="2400" dirty="0" smtClean="0">
                <a:latin typeface="+mj-lt"/>
              </a:rPr>
              <a:t>is addressed </a:t>
            </a:r>
            <a:r>
              <a:rPr lang="en-GB" sz="2400" dirty="0">
                <a:latin typeface="+mj-lt"/>
              </a:rPr>
              <a:t>but </a:t>
            </a:r>
            <a:r>
              <a:rPr lang="en-GB" sz="2400" dirty="0" smtClean="0">
                <a:latin typeface="+mj-lt"/>
              </a:rPr>
              <a:t>MA/IB </a:t>
            </a:r>
            <a:r>
              <a:rPr lang="en-GB" sz="2400" dirty="0">
                <a:latin typeface="+mj-lt"/>
              </a:rPr>
              <a:t>(or other relevant bodies) in charge of </a:t>
            </a:r>
            <a:r>
              <a:rPr lang="en-GB" sz="2400" dirty="0" smtClean="0">
                <a:latin typeface="+mj-lt"/>
              </a:rPr>
              <a:t>this programme is not </a:t>
            </a:r>
            <a:r>
              <a:rPr lang="en-GB" sz="2400" dirty="0">
                <a:latin typeface="+mj-lt"/>
              </a:rPr>
              <a:t>directly involved in the </a:t>
            </a:r>
            <a:r>
              <a:rPr lang="en-GB" sz="2400" dirty="0" smtClean="0">
                <a:latin typeface="+mj-lt"/>
              </a:rPr>
              <a:t>project</a:t>
            </a:r>
          </a:p>
          <a:p>
            <a:pPr lvl="0"/>
            <a:endParaRPr lang="en-GB" sz="2400" dirty="0" smtClean="0">
              <a:latin typeface="+mj-lt"/>
            </a:endParaRPr>
          </a:p>
          <a:p>
            <a:pPr marL="342900" lvl="0" indent="-342900">
              <a:buFontTx/>
              <a:buChar char="-"/>
            </a:pPr>
            <a:r>
              <a:rPr lang="en-GB" sz="2400" dirty="0">
                <a:latin typeface="+mj-lt"/>
              </a:rPr>
              <a:t>Another policy instrument (outside Structural Funds) </a:t>
            </a:r>
            <a:r>
              <a:rPr lang="en-GB" sz="2400" dirty="0" smtClean="0">
                <a:latin typeface="+mj-lt"/>
              </a:rPr>
              <a:t>is addressed</a:t>
            </a:r>
            <a:r>
              <a:rPr lang="en-GB" sz="2400" dirty="0">
                <a:latin typeface="+mj-lt"/>
              </a:rPr>
              <a:t>, but the organisation responsible for this instrument </a:t>
            </a:r>
            <a:r>
              <a:rPr lang="en-GB" sz="2400" dirty="0" smtClean="0">
                <a:latin typeface="+mj-lt"/>
              </a:rPr>
              <a:t>is not </a:t>
            </a:r>
            <a:r>
              <a:rPr lang="en-GB" sz="2400" dirty="0">
                <a:latin typeface="+mj-lt"/>
              </a:rPr>
              <a:t>directly involved in the project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j-lt"/>
              </a:rPr>
              <a:t> </a:t>
            </a:r>
            <a:endParaRPr lang="en-GB" sz="2400" b="1" u="sng" dirty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endParaRPr lang="en-GB" sz="2200" dirty="0">
              <a:latin typeface="+mj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78745" y="987245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Letter of support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7719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479787" y="1052736"/>
            <a:ext cx="849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A new role for MAs/IBs of SF programmes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. INTERREG EUROPE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24274" y="1844824"/>
            <a:ext cx="820891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Active participation as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project</a:t>
            </a: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 partners. Important role for mobilising relevant stakeholders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    If not a partner: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Political endorsement as providers of letters of support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Participation in the stakeholder group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Active involvement in phase 2 of projects (roll-out of the action plan)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Active use of policy learning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platforms</a:t>
            </a:r>
          </a:p>
        </p:txBody>
      </p:sp>
    </p:spTree>
    <p:extLst>
      <p:ext uri="{BB962C8B-B14F-4D97-AF65-F5344CB8AC3E}">
        <p14:creationId xmlns:p14="http://schemas.microsoft.com/office/powerpoint/2010/main" val="3410510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8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340768"/>
            <a:ext cx="6876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GB" sz="3600" b="1" kern="0" dirty="0" smtClean="0">
                <a:solidFill>
                  <a:srgbClr val="00316E"/>
                </a:solidFill>
                <a:latin typeface="+mn-lt"/>
              </a:rPr>
              <a:t>3. Mobilising stakeholders</a:t>
            </a:r>
            <a:endParaRPr lang="en-GB" sz="3600" b="1" kern="0" dirty="0">
              <a:solidFill>
                <a:srgbClr val="00316E"/>
              </a:solidFill>
              <a:latin typeface="+mn-lt"/>
            </a:endParaRPr>
          </a:p>
        </p:txBody>
      </p:sp>
      <p:pic>
        <p:nvPicPr>
          <p:cNvPr id="10242" name="Picture 2" descr="http://www.tylerwestcott.com/2009May04/ruby_beach_stones_2_tylerwestcott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" y="2204864"/>
            <a:ext cx="9140585" cy="60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96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3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. Mobilising stakeholder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7544" y="774398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Why</a:t>
            </a:r>
            <a:r>
              <a:rPr lang="en-GB" b="1" dirty="0" smtClean="0">
                <a:latin typeface="+mj-lt"/>
              </a:rPr>
              <a:t>? Rationale</a:t>
            </a:r>
            <a:endParaRPr lang="en-GB" b="1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3014" y="1385352"/>
            <a:ext cx="7704138" cy="4186554"/>
            <a:chOff x="1661646" y="1969288"/>
            <a:chExt cx="7704138" cy="4268248"/>
          </a:xfrm>
        </p:grpSpPr>
        <p:grpSp>
          <p:nvGrpSpPr>
            <p:cNvPr id="13" name="Group 25"/>
            <p:cNvGrpSpPr>
              <a:grpSpLocks/>
            </p:cNvGrpSpPr>
            <p:nvPr/>
          </p:nvGrpSpPr>
          <p:grpSpPr bwMode="auto">
            <a:xfrm>
              <a:off x="2408280" y="2420888"/>
              <a:ext cx="6384840" cy="3816648"/>
              <a:chOff x="2555776" y="1131590"/>
              <a:chExt cx="6588224" cy="3744416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3131981" y="1276386"/>
                <a:ext cx="4247693" cy="345482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Times" pitchFamily="1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3880238" y="1985884"/>
                <a:ext cx="2942707" cy="2305147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Times" pitchFamily="1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427227" y="2788052"/>
                <a:ext cx="1873075" cy="1078727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Times" pitchFamily="1" charset="0"/>
                </a:endParaRPr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2555776" y="1131590"/>
                <a:ext cx="6408712" cy="3744416"/>
              </a:xfrm>
              <a:prstGeom prst="ellipse">
                <a:avLst/>
              </a:prstGeom>
              <a:noFill/>
              <a:ln w="15875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00982" y="1460276"/>
                <a:ext cx="2376241" cy="4763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GB" sz="1400" b="1" dirty="0">
                    <a:latin typeface="+mn-lt"/>
                  </a:rPr>
                  <a:t>3. Regional </a:t>
                </a:r>
                <a:r>
                  <a:rPr lang="en-GB" sz="1400" b="1" dirty="0" smtClean="0">
                    <a:latin typeface="+mn-lt"/>
                  </a:rPr>
                  <a:t>stakeholders </a:t>
                </a:r>
                <a:r>
                  <a:rPr lang="en-GB" sz="1400" b="1" dirty="0">
                    <a:latin typeface="+mn-lt"/>
                  </a:rPr>
                  <a:t>learning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96389" y="2247964"/>
                <a:ext cx="1873075" cy="4778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GB" sz="1400" b="1" dirty="0">
                    <a:latin typeface="+mn-lt"/>
                  </a:rPr>
                  <a:t>2. Organisational learning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163799" y="2499909"/>
                <a:ext cx="1980201" cy="4763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1400" b="1" dirty="0">
                    <a:latin typeface="+mn-lt"/>
                  </a:rPr>
                  <a:t>4. External / </a:t>
                </a:r>
              </a:p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1400" b="1" dirty="0">
                    <a:latin typeface="+mn-lt"/>
                  </a:rPr>
                  <a:t>EU level learning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686906" y="3107180"/>
                <a:ext cx="1300116" cy="5133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GB" sz="1400" b="1" dirty="0">
                    <a:solidFill>
                      <a:schemeClr val="bg1"/>
                    </a:solidFill>
                    <a:latin typeface="+mn-lt"/>
                  </a:rPr>
                  <a:t>1. Individual  </a:t>
                </a:r>
                <a:r>
                  <a:rPr lang="en-GB" sz="1400" b="1" dirty="0" smtClean="0">
                    <a:solidFill>
                      <a:schemeClr val="bg1"/>
                    </a:solidFill>
                    <a:latin typeface="+mn-lt"/>
                  </a:rPr>
                  <a:t>learning</a:t>
                </a:r>
                <a:endParaRPr lang="en-GB" sz="1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" name="Curved Right Arrow 22"/>
              <p:cNvSpPr/>
              <p:nvPr/>
            </p:nvSpPr>
            <p:spPr bwMode="auto">
              <a:xfrm>
                <a:off x="4067944" y="2643758"/>
                <a:ext cx="432048" cy="720080"/>
              </a:xfrm>
              <a:prstGeom prst="curvedRightArrow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Times" pitchFamily="1" charset="0"/>
                </a:endParaRPr>
              </a:p>
            </p:txBody>
          </p:sp>
          <p:sp>
            <p:nvSpPr>
              <p:cNvPr id="24" name="Curved Right Arrow 23"/>
              <p:cNvSpPr/>
              <p:nvPr/>
            </p:nvSpPr>
            <p:spPr bwMode="auto">
              <a:xfrm>
                <a:off x="3923928" y="1779662"/>
                <a:ext cx="576064" cy="1656184"/>
              </a:xfrm>
              <a:prstGeom prst="curvedRightArrow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Times" pitchFamily="1" charset="0"/>
                </a:endParaRPr>
              </a:p>
            </p:txBody>
          </p:sp>
          <p:sp>
            <p:nvSpPr>
              <p:cNvPr id="25" name="Right Arrow 21"/>
              <p:cNvSpPr>
                <a:spLocks noChangeArrowheads="1"/>
              </p:cNvSpPr>
              <p:nvPr/>
            </p:nvSpPr>
            <p:spPr bwMode="auto">
              <a:xfrm>
                <a:off x="6156176" y="3147814"/>
                <a:ext cx="1872208" cy="319276"/>
              </a:xfrm>
              <a:prstGeom prst="rightArrow">
                <a:avLst>
                  <a:gd name="adj1" fmla="val 50000"/>
                  <a:gd name="adj2" fmla="val 50006"/>
                </a:avLst>
              </a:prstGeom>
              <a:solidFill>
                <a:schemeClr val="tx1">
                  <a:alpha val="61176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1661646" y="1969288"/>
              <a:ext cx="7704138" cy="41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GB" sz="2000" b="1" dirty="0" smtClean="0">
                  <a:solidFill>
                    <a:srgbClr val="00316E"/>
                  </a:solidFill>
                  <a:latin typeface="Arial" charset="0"/>
                </a:rPr>
                <a:t>4 levels </a:t>
              </a:r>
              <a:r>
                <a:rPr lang="en-GB" sz="2000" b="1" dirty="0">
                  <a:solidFill>
                    <a:srgbClr val="00316E"/>
                  </a:solidFill>
                  <a:latin typeface="Arial" charset="0"/>
                </a:rPr>
                <a:t>of </a:t>
              </a:r>
              <a:r>
                <a:rPr lang="en-GB" sz="2000" b="1" dirty="0" smtClean="0">
                  <a:solidFill>
                    <a:srgbClr val="00316E"/>
                  </a:solidFill>
                  <a:latin typeface="Arial" charset="0"/>
                </a:rPr>
                <a:t>learning in interregional cooperation</a:t>
              </a:r>
              <a:endParaRPr lang="en-GB" sz="2000" b="1" dirty="0">
                <a:solidFill>
                  <a:srgbClr val="00316E"/>
                </a:solidFill>
                <a:latin typeface="Arial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1560" y="5611097"/>
            <a:ext cx="81400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200" dirty="0" smtClean="0">
                <a:latin typeface="+mn-lt"/>
              </a:rPr>
              <a:t>Key success factor to interregional learning: to go beyond individual / organisational learning 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325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52421" y="827374"/>
            <a:ext cx="7704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How</a:t>
            </a:r>
            <a:r>
              <a:rPr lang="en-GB" b="1" dirty="0" smtClean="0">
                <a:latin typeface="+mj-lt"/>
              </a:rPr>
              <a:t> to optimise learning?</a:t>
            </a:r>
            <a:endParaRPr lang="en-GB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270" y="1841876"/>
            <a:ext cx="820891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</a:rPr>
              <a:t>Creation of stakeholder groups: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GB" sz="2400" dirty="0" smtClean="0">
                <a:latin typeface="+mn-lt"/>
              </a:rPr>
              <a:t>1 group per partner region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GB" sz="2400" dirty="0" smtClean="0">
                <a:latin typeface="+mn-lt"/>
              </a:rPr>
              <a:t>Members: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organisations competent in the field tackled by the project (e.g. for innovation: research centres, universities, agencies, SMEs)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b</a:t>
            </a:r>
            <a:r>
              <a:rPr lang="en-GB" sz="2400" dirty="0" smtClean="0">
                <a:latin typeface="+mn-lt"/>
              </a:rPr>
              <a:t>ody in charge of policy instrument addressed (in case this body is not a partner)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GB" sz="2400" dirty="0" smtClean="0">
                <a:latin typeface="+mn-lt"/>
              </a:rPr>
              <a:t>Involved in the interregional learning process</a:t>
            </a:r>
            <a:endParaRPr lang="en-GB" sz="24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3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. Mobilising stakeholder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814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30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09120"/>
            <a:ext cx="1298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6" y="2297355"/>
            <a:ext cx="856652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3650" lvl="2" indent="-349250">
              <a:spcBef>
                <a:spcPct val="500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kern="0" dirty="0" smtClean="0">
                <a:solidFill>
                  <a:srgbClr val="00316E"/>
                </a:solidFill>
                <a:latin typeface="+mn-lt"/>
              </a:rPr>
              <a:t>Improving </a:t>
            </a:r>
            <a:r>
              <a:rPr lang="en-GB" sz="2400" kern="0" dirty="0">
                <a:solidFill>
                  <a:srgbClr val="00316E"/>
                </a:solidFill>
                <a:latin typeface="+mn-lt"/>
              </a:rPr>
              <a:t>Structural </a:t>
            </a:r>
            <a:r>
              <a:rPr lang="en-GB" sz="2400" kern="0" dirty="0" smtClean="0">
                <a:solidFill>
                  <a:srgbClr val="00316E"/>
                </a:solidFill>
                <a:latin typeface="+mn-lt"/>
              </a:rPr>
              <a:t>Funds programmes (</a:t>
            </a:r>
            <a:r>
              <a:rPr lang="en-GB" sz="2400" kern="0" dirty="0" smtClean="0">
                <a:solidFill>
                  <a:srgbClr val="00316E"/>
                </a:solidFill>
                <a:latin typeface="+mn-lt"/>
                <a:hlinkClick r:id="rId3"/>
              </a:rPr>
              <a:t>video</a:t>
            </a:r>
            <a:r>
              <a:rPr lang="en-GB" sz="2400" kern="0" dirty="0" smtClean="0">
                <a:solidFill>
                  <a:srgbClr val="00316E"/>
                </a:solidFill>
                <a:latin typeface="+mn-lt"/>
              </a:rPr>
              <a:t>)</a:t>
            </a:r>
            <a:endParaRPr lang="en-GB" sz="2400" kern="0" dirty="0">
              <a:solidFill>
                <a:srgbClr val="00316E"/>
              </a:solidFill>
              <a:latin typeface="+mn-lt"/>
            </a:endParaRPr>
          </a:p>
          <a:p>
            <a:pPr lvl="2">
              <a:spcBef>
                <a:spcPts val="1800"/>
              </a:spcBef>
              <a:spcAft>
                <a:spcPts val="1200"/>
              </a:spcAft>
              <a:buFontTx/>
              <a:buAutoNum type="arabicPeriod"/>
            </a:pPr>
            <a:r>
              <a:rPr lang="en-GB" sz="2400" kern="0" dirty="0" smtClean="0">
                <a:solidFill>
                  <a:srgbClr val="00316E"/>
                </a:solidFill>
                <a:latin typeface="+mn-lt"/>
              </a:rPr>
              <a:t> Public administrations as main target group (</a:t>
            </a:r>
            <a:r>
              <a:rPr lang="en-GB" sz="2400" kern="0" dirty="0" smtClean="0">
                <a:solidFill>
                  <a:srgbClr val="00316E"/>
                </a:solidFill>
                <a:latin typeface="+mn-lt"/>
                <a:hlinkClick r:id="rId4"/>
              </a:rPr>
              <a:t>video</a:t>
            </a:r>
            <a:r>
              <a:rPr lang="en-GB" sz="2400" kern="0" dirty="0" smtClean="0">
                <a:solidFill>
                  <a:srgbClr val="00316E"/>
                </a:solidFill>
                <a:latin typeface="+mn-lt"/>
              </a:rPr>
              <a:t>)</a:t>
            </a:r>
            <a:endParaRPr lang="en-GB" sz="2400" kern="0" dirty="0">
              <a:solidFill>
                <a:srgbClr val="00316E"/>
              </a:solidFill>
              <a:latin typeface="+mn-lt"/>
            </a:endParaRPr>
          </a:p>
          <a:p>
            <a:pPr marL="439738" lvl="0" indent="-439738">
              <a:spcBef>
                <a:spcPts val="1800"/>
              </a:spcBef>
              <a:spcAft>
                <a:spcPts val="1200"/>
              </a:spcAft>
              <a:buSzPct val="80000"/>
            </a:pPr>
            <a:r>
              <a:rPr lang="en-GB" sz="2400" kern="0" dirty="0" smtClean="0">
                <a:solidFill>
                  <a:srgbClr val="00316E"/>
                </a:solidFill>
                <a:latin typeface="+mn-lt"/>
              </a:rPr>
              <a:t>		3</a:t>
            </a:r>
            <a:r>
              <a:rPr lang="en-GB" sz="2400" kern="0" dirty="0">
                <a:solidFill>
                  <a:srgbClr val="00316E"/>
                </a:solidFill>
                <a:latin typeface="+mn-lt"/>
              </a:rPr>
              <a:t>. </a:t>
            </a:r>
            <a:r>
              <a:rPr lang="en-GB" sz="2400" kern="0" dirty="0" smtClean="0">
                <a:solidFill>
                  <a:srgbClr val="00316E"/>
                </a:solidFill>
                <a:latin typeface="+mn-lt"/>
              </a:rPr>
              <a:t>Mobilising stakeholders (</a:t>
            </a:r>
            <a:r>
              <a:rPr lang="en-GB" sz="2400" kern="0" dirty="0" smtClean="0">
                <a:solidFill>
                  <a:srgbClr val="00316E"/>
                </a:solidFill>
                <a:latin typeface="+mn-lt"/>
                <a:hlinkClick r:id="rId5"/>
              </a:rPr>
              <a:t>video</a:t>
            </a:r>
            <a:r>
              <a:rPr lang="en-GB" sz="2400" kern="0" dirty="0" smtClean="0">
                <a:solidFill>
                  <a:srgbClr val="00316E"/>
                </a:solidFill>
                <a:latin typeface="+mn-lt"/>
              </a:rPr>
              <a:t>)</a:t>
            </a:r>
            <a:endParaRPr lang="en-GB" sz="2400" kern="0" dirty="0">
              <a:solidFill>
                <a:srgbClr val="00316E"/>
              </a:solidFill>
              <a:latin typeface="+mn-lt"/>
            </a:endParaRPr>
          </a:p>
          <a:p>
            <a:pPr marL="439738" lvl="0" indent="-439738">
              <a:spcBef>
                <a:spcPts val="1800"/>
              </a:spcBef>
              <a:spcAft>
                <a:spcPts val="1200"/>
              </a:spcAft>
              <a:buSzPct val="80000"/>
            </a:pPr>
            <a:r>
              <a:rPr lang="en-GB" sz="2400" kern="0" dirty="0" smtClean="0">
                <a:solidFill>
                  <a:srgbClr val="00316E"/>
                </a:solidFill>
                <a:latin typeface="+mn-lt"/>
              </a:rPr>
              <a:t>		4</a:t>
            </a:r>
            <a:r>
              <a:rPr lang="en-GB" sz="2400" kern="0" dirty="0">
                <a:solidFill>
                  <a:srgbClr val="00316E"/>
                </a:solidFill>
                <a:latin typeface="+mn-lt"/>
              </a:rPr>
              <a:t>. </a:t>
            </a:r>
            <a:r>
              <a:rPr lang="en-GB" sz="2400" kern="0" dirty="0" smtClean="0">
                <a:solidFill>
                  <a:srgbClr val="00316E"/>
                </a:solidFill>
                <a:latin typeface="+mn-lt"/>
              </a:rPr>
              <a:t>Capturing results (</a:t>
            </a:r>
            <a:r>
              <a:rPr lang="en-GB" sz="2400" kern="0" dirty="0" smtClean="0">
                <a:solidFill>
                  <a:srgbClr val="00316E"/>
                </a:solidFill>
                <a:latin typeface="+mn-lt"/>
                <a:hlinkClick r:id="rId6"/>
              </a:rPr>
              <a:t>video</a:t>
            </a:r>
            <a:r>
              <a:rPr lang="en-GB" sz="2400" kern="0" dirty="0" smtClean="0">
                <a:solidFill>
                  <a:srgbClr val="00316E"/>
                </a:solidFill>
                <a:latin typeface="+mn-lt"/>
              </a:rPr>
              <a:t>)</a:t>
            </a:r>
            <a:endParaRPr lang="en-GB" sz="2400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</a:rPr>
              <a:t>All features derive from the </a:t>
            </a:r>
            <a:r>
              <a:rPr lang="en-GB" sz="2400" b="1" dirty="0" smtClean="0">
                <a:latin typeface="+mn-lt"/>
              </a:rPr>
              <a:t>result oriented approach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646347" y="122317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  <a:defRPr/>
            </a:pPr>
            <a:r>
              <a:rPr lang="en-GB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Four features of INTERREG EUROPE projects</a:t>
            </a:r>
          </a:p>
        </p:txBody>
      </p:sp>
    </p:spTree>
    <p:extLst>
      <p:ext uri="{BB962C8B-B14F-4D97-AF65-F5344CB8AC3E}">
        <p14:creationId xmlns:p14="http://schemas.microsoft.com/office/powerpoint/2010/main" val="1109503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412776"/>
            <a:ext cx="6876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GB" sz="3600" b="1" kern="0" dirty="0">
                <a:solidFill>
                  <a:srgbClr val="00316E"/>
                </a:solidFill>
                <a:latin typeface="+mn-lt"/>
              </a:rPr>
              <a:t>4</a:t>
            </a:r>
            <a:r>
              <a:rPr lang="en-GB" sz="3600" b="1" kern="0" dirty="0" smtClean="0">
                <a:solidFill>
                  <a:srgbClr val="00316E"/>
                </a:solidFill>
                <a:latin typeface="+mn-lt"/>
              </a:rPr>
              <a:t>. Capturing results</a:t>
            </a:r>
            <a:endParaRPr lang="en-GB" sz="3600" b="1" kern="0" dirty="0">
              <a:solidFill>
                <a:srgbClr val="00316E"/>
              </a:solidFill>
              <a:latin typeface="+mn-lt"/>
            </a:endParaRPr>
          </a:p>
        </p:txBody>
      </p:sp>
      <p:pic>
        <p:nvPicPr>
          <p:cNvPr id="13314" name="Picture 2" descr="http://static.panoramio.com/photos/large/57577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" y="2386392"/>
            <a:ext cx="9213804" cy="614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92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262" y="2348880"/>
            <a:ext cx="84058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Importance to demonstrate results beyond policy changes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Impacts of cooperation can take time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Tackle the pilot action ‘paradox’: pilot action cannot be known at the application stage</a:t>
            </a:r>
          </a:p>
          <a:p>
            <a:pPr>
              <a:spcBef>
                <a:spcPct val="50000"/>
              </a:spcBef>
              <a:defRPr/>
            </a:pPr>
            <a:endParaRPr lang="en-GB" sz="2400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2400" dirty="0" smtClean="0"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7262" y="1052736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Why</a:t>
            </a:r>
            <a:r>
              <a:rPr lang="en-GB" b="1" dirty="0" smtClean="0">
                <a:latin typeface="+mj-lt"/>
              </a:rPr>
              <a:t>? Rationale</a:t>
            </a:r>
            <a:endParaRPr lang="en-GB" b="1" dirty="0">
              <a:latin typeface="+mj-lt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4. Capturing results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096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539552" y="957328"/>
            <a:ext cx="74898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 dirty="0" smtClean="0">
                <a:latin typeface="+mn-lt"/>
              </a:rPr>
              <a:t>Projects: </a:t>
            </a:r>
            <a:r>
              <a:rPr lang="en-GB" b="1" dirty="0">
                <a:latin typeface="+mn-lt"/>
              </a:rPr>
              <a:t>structure and duration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61906" y="2893643"/>
            <a:ext cx="74882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400" dirty="0">
                <a:latin typeface="+mn-lt"/>
              </a:rPr>
              <a:t>Phase 1              </a:t>
            </a:r>
            <a:r>
              <a:rPr lang="en-GB" sz="2400" dirty="0" smtClean="0">
                <a:latin typeface="+mn-lt"/>
              </a:rPr>
              <a:t>	From </a:t>
            </a:r>
            <a:r>
              <a:rPr lang="en-GB" sz="2400" dirty="0">
                <a:latin typeface="+mn-lt"/>
              </a:rPr>
              <a:t>1 to 3 </a:t>
            </a:r>
            <a:r>
              <a:rPr lang="en-GB" sz="2400" dirty="0" smtClean="0">
                <a:latin typeface="+mn-lt"/>
              </a:rPr>
              <a:t>years</a:t>
            </a:r>
          </a:p>
          <a:p>
            <a:pPr>
              <a:defRPr/>
            </a:pPr>
            <a:r>
              <a:rPr lang="en-GB" sz="2000" i="1" dirty="0" smtClean="0">
                <a:latin typeface="+mn-lt"/>
              </a:rPr>
              <a:t>Learning</a:t>
            </a:r>
            <a:endParaRPr lang="en-GB" sz="2000" i="1" dirty="0">
              <a:latin typeface="+mn-lt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2912452" y="3075163"/>
            <a:ext cx="468313" cy="203200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Times" pitchFamily="1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1906" y="4130886"/>
            <a:ext cx="748982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n-lt"/>
              </a:rPr>
              <a:t>Phase 2              </a:t>
            </a:r>
            <a:r>
              <a:rPr lang="en-GB" sz="2400" dirty="0" smtClean="0">
                <a:latin typeface="+mn-lt"/>
              </a:rPr>
              <a:t>	Fixed to 2 years</a:t>
            </a:r>
          </a:p>
          <a:p>
            <a:pPr>
              <a:defRPr/>
            </a:pPr>
            <a:r>
              <a:rPr lang="en-GB" sz="2000" i="1" dirty="0" smtClean="0">
                <a:latin typeface="+mn-lt"/>
              </a:rPr>
              <a:t>Monitoring</a:t>
            </a:r>
            <a:endParaRPr lang="en-GB" sz="2400" i="1" dirty="0">
              <a:latin typeface="+mn-lt"/>
            </a:endParaRPr>
          </a:p>
        </p:txBody>
      </p:sp>
      <p:sp>
        <p:nvSpPr>
          <p:cNvPr id="55" name="Right Arrow 54"/>
          <p:cNvSpPr/>
          <p:nvPr/>
        </p:nvSpPr>
        <p:spPr bwMode="auto">
          <a:xfrm>
            <a:off x="2912451" y="4298795"/>
            <a:ext cx="468313" cy="204787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Times" pitchFamily="1" charset="0"/>
            </a:endParaRPr>
          </a:p>
        </p:txBody>
      </p:sp>
      <p:pic>
        <p:nvPicPr>
          <p:cNvPr id="5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50" y="2851678"/>
            <a:ext cx="1949202" cy="19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1253070" y="1783649"/>
            <a:ext cx="63015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Implementation in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2 phases</a:t>
            </a: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953380" y="5107794"/>
            <a:ext cx="630158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Maximum duration: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5 years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4. Capturing results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994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246" y="1271786"/>
            <a:ext cx="79930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 smtClean="0">
                <a:latin typeface="+mn-lt"/>
              </a:rPr>
              <a:t>‘</a:t>
            </a:r>
            <a:r>
              <a:rPr lang="en-GB" sz="2400" b="1" dirty="0">
                <a:latin typeface="+mn-lt"/>
              </a:rPr>
              <a:t>Interregional learning’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103" y="2136180"/>
            <a:ext cx="8208963" cy="19851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dirty="0">
                <a:latin typeface="+mn-lt"/>
              </a:rPr>
              <a:t>Interregional exchange of experience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e.g. seminars, workshops, site visits, staff exchanges, peer reviews</a:t>
            </a:r>
          </a:p>
          <a:p>
            <a:pPr algn="ctr">
              <a:spcBef>
                <a:spcPct val="50000"/>
              </a:spcBef>
              <a:defRPr/>
            </a:pPr>
            <a:endParaRPr lang="en-GB" sz="2200" dirty="0"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b="1" dirty="0" smtClean="0">
                <a:latin typeface="+mn-lt"/>
              </a:rPr>
              <a:t>1 Action Plan per region</a:t>
            </a:r>
            <a:endParaRPr lang="en-GB" sz="2400" b="1" dirty="0">
              <a:latin typeface="+mn-lt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4484525" y="3164595"/>
            <a:ext cx="462983" cy="425223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Times" pitchFamily="1" charset="0"/>
            </a:endParaRPr>
          </a:p>
        </p:txBody>
      </p:sp>
      <p:sp>
        <p:nvSpPr>
          <p:cNvPr id="7" name="Rettangolo 9"/>
          <p:cNvSpPr>
            <a:spLocks noChangeArrowheads="1"/>
          </p:cNvSpPr>
          <p:nvPr/>
        </p:nvSpPr>
        <p:spPr bwMode="auto">
          <a:xfrm>
            <a:off x="2267893" y="4221634"/>
            <a:ext cx="4464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en-US"/>
          </a:p>
        </p:txBody>
      </p:sp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2628256" y="4366096"/>
            <a:ext cx="3527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en-US"/>
          </a:p>
        </p:txBody>
      </p:sp>
      <p:sp>
        <p:nvSpPr>
          <p:cNvPr id="9" name="CasellaDiTesto 11"/>
          <p:cNvSpPr txBox="1"/>
          <p:nvPr/>
        </p:nvSpPr>
        <p:spPr>
          <a:xfrm>
            <a:off x="2051721" y="4224659"/>
            <a:ext cx="5328592" cy="1652614"/>
          </a:xfrm>
          <a:prstGeom prst="rect">
            <a:avLst/>
          </a:prstGeom>
          <a:noFill/>
          <a:ln w="25400" cmpd="sng">
            <a:solidFill>
              <a:schemeClr val="tx2">
                <a:lumMod val="75000"/>
                <a:alpha val="66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M</a:t>
            </a:r>
            <a:r>
              <a:rPr lang="en-GB" sz="2000" dirty="0" smtClean="0">
                <a:latin typeface="+mn-lt"/>
              </a:rPr>
              <a:t>easures to be implemented</a:t>
            </a:r>
          </a:p>
          <a:p>
            <a:pPr algn="ctr">
              <a:defRPr/>
            </a:pPr>
            <a:r>
              <a:rPr lang="en-GB" sz="2000" dirty="0">
                <a:latin typeface="+mn-lt"/>
              </a:rPr>
              <a:t>T</a:t>
            </a:r>
            <a:r>
              <a:rPr lang="en-GB" sz="2000" dirty="0" smtClean="0">
                <a:latin typeface="+mn-lt"/>
              </a:rPr>
              <a:t>imeframe</a:t>
            </a:r>
          </a:p>
          <a:p>
            <a:pPr algn="ctr">
              <a:defRPr/>
            </a:pPr>
            <a:r>
              <a:rPr lang="en-GB" sz="2000" dirty="0">
                <a:latin typeface="+mn-lt"/>
              </a:rPr>
              <a:t>W</a:t>
            </a:r>
            <a:r>
              <a:rPr lang="en-GB" sz="2000" dirty="0" smtClean="0">
                <a:latin typeface="+mn-lt"/>
              </a:rPr>
              <a:t>ork steps</a:t>
            </a:r>
          </a:p>
          <a:p>
            <a:pPr algn="ctr">
              <a:defRPr/>
            </a:pPr>
            <a:r>
              <a:rPr lang="en-GB" sz="2000" dirty="0">
                <a:latin typeface="+mn-lt"/>
              </a:rPr>
              <a:t>R</a:t>
            </a:r>
            <a:r>
              <a:rPr lang="en-GB" sz="2000" dirty="0" smtClean="0">
                <a:latin typeface="+mn-lt"/>
              </a:rPr>
              <a:t>esponsible players</a:t>
            </a:r>
          </a:p>
          <a:p>
            <a:pPr algn="ctr">
              <a:defRPr/>
            </a:pPr>
            <a:r>
              <a:rPr lang="en-GB" sz="2000" dirty="0">
                <a:latin typeface="+mn-lt"/>
              </a:rPr>
              <a:t>C</a:t>
            </a:r>
            <a:r>
              <a:rPr lang="en-GB" sz="2000" dirty="0" smtClean="0">
                <a:latin typeface="+mn-lt"/>
              </a:rPr>
              <a:t>osts </a:t>
            </a:r>
            <a:r>
              <a:rPr lang="en-GB" sz="2000" dirty="0">
                <a:latin typeface="+mn-lt"/>
              </a:rPr>
              <a:t>and funding resources (</a:t>
            </a:r>
            <a:r>
              <a:rPr lang="en-GB" sz="2000" i="1" dirty="0">
                <a:latin typeface="+mn-lt"/>
              </a:rPr>
              <a:t>if applicable</a:t>
            </a:r>
            <a:r>
              <a:rPr lang="en-GB" sz="2000" dirty="0" smtClean="0">
                <a:latin typeface="+mn-lt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866" y="747732"/>
            <a:ext cx="74898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 dirty="0" smtClean="0">
                <a:latin typeface="+mn-lt"/>
              </a:rPr>
              <a:t>Projects: structure</a:t>
            </a:r>
            <a:endParaRPr lang="en-GB" b="1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81273" y="1002828"/>
            <a:ext cx="1583879" cy="926311"/>
            <a:chOff x="882768" y="1694250"/>
            <a:chExt cx="1583879" cy="926311"/>
          </a:xfrm>
        </p:grpSpPr>
        <p:sp>
          <p:nvSpPr>
            <p:cNvPr id="11" name="Down Arrow Callout 10"/>
            <p:cNvSpPr/>
            <p:nvPr/>
          </p:nvSpPr>
          <p:spPr bwMode="auto">
            <a:xfrm>
              <a:off x="882768" y="1694250"/>
              <a:ext cx="1583879" cy="926311"/>
            </a:xfrm>
            <a:prstGeom prst="downArrowCallout">
              <a:avLst>
                <a:gd name="adj1" fmla="val 19591"/>
                <a:gd name="adj2" fmla="val 27705"/>
                <a:gd name="adj3" fmla="val 12829"/>
                <a:gd name="adj4" fmla="val 66329"/>
              </a:avLst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1041681" y="1756171"/>
              <a:ext cx="1346384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Phase</a:t>
              </a:r>
              <a:r>
                <a:rPr lang="en-GB" sz="1800" b="1" dirty="0">
                  <a:latin typeface="+mn-lt"/>
                </a:rPr>
                <a:t> </a:t>
              </a:r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73651" y="56200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4. Capturing results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744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0190" y="2243686"/>
            <a:ext cx="6649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>
                <a:latin typeface="+mn-lt"/>
              </a:rPr>
              <a:t>‘Monitoring </a:t>
            </a:r>
            <a:r>
              <a:rPr lang="en-GB" sz="2400" b="1" dirty="0" smtClean="0">
                <a:latin typeface="+mn-lt"/>
              </a:rPr>
              <a:t>the action plan implementation’</a:t>
            </a:r>
            <a:endParaRPr lang="en-GB" sz="2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605" y="3435566"/>
            <a:ext cx="83529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Monitor</a:t>
            </a:r>
            <a:r>
              <a:rPr lang="en-GB" sz="2400" dirty="0">
                <a:latin typeface="+mn-lt"/>
              </a:rPr>
              <a:t> the implementation of the different action </a:t>
            </a:r>
            <a:r>
              <a:rPr lang="en-GB" sz="2400" dirty="0" smtClean="0">
                <a:latin typeface="+mn-lt"/>
              </a:rPr>
              <a:t>plans</a:t>
            </a:r>
          </a:p>
          <a:p>
            <a:pPr>
              <a:spcBef>
                <a:spcPct val="50000"/>
              </a:spcBef>
              <a:defRPr/>
            </a:pPr>
            <a:endParaRPr lang="en-GB" sz="1800" dirty="0">
              <a:latin typeface="+mn-lt"/>
            </a:endParaRP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Pilot </a:t>
            </a:r>
            <a:r>
              <a:rPr lang="en-GB" sz="2400" dirty="0">
                <a:latin typeface="+mn-lt"/>
              </a:rPr>
              <a:t>actions </a:t>
            </a:r>
            <a:r>
              <a:rPr lang="en-GB" sz="2400" dirty="0" smtClean="0">
                <a:latin typeface="+mn-lt"/>
              </a:rPr>
              <a:t>(only in </a:t>
            </a:r>
            <a:r>
              <a:rPr lang="en-GB" sz="2400" dirty="0">
                <a:latin typeface="+mn-lt"/>
              </a:rPr>
              <a:t>justified </a:t>
            </a:r>
            <a:r>
              <a:rPr lang="en-GB" sz="2400" dirty="0" smtClean="0">
                <a:latin typeface="+mn-lt"/>
              </a:rPr>
              <a:t>cases)</a:t>
            </a:r>
            <a:endParaRPr lang="en-GB" sz="24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6605" y="2172180"/>
            <a:ext cx="1594239" cy="604676"/>
            <a:chOff x="467545" y="1666958"/>
            <a:chExt cx="1594239" cy="604676"/>
          </a:xfrm>
        </p:grpSpPr>
        <p:sp>
          <p:nvSpPr>
            <p:cNvPr id="6" name="Rectangle 5"/>
            <p:cNvSpPr/>
            <p:nvPr/>
          </p:nvSpPr>
          <p:spPr bwMode="auto">
            <a:xfrm>
              <a:off x="467545" y="1666958"/>
              <a:ext cx="1583880" cy="6046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556489" y="1782586"/>
              <a:ext cx="1505295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Phase</a:t>
              </a:r>
              <a:r>
                <a:rPr lang="en-GB" sz="1800" b="1" dirty="0">
                  <a:latin typeface="+mn-lt"/>
                </a:rPr>
                <a:t> </a:t>
              </a:r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8015" y="895201"/>
            <a:ext cx="74898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 dirty="0" smtClean="0">
                <a:latin typeface="+mn-lt"/>
              </a:rPr>
              <a:t>Projects: structure</a:t>
            </a:r>
            <a:endParaRPr lang="en-GB" b="1" dirty="0"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73651" y="56200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4. Capturing results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46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4. Capturing results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-6163" y="1173833"/>
            <a:ext cx="849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Insight into phase 2</a:t>
            </a:r>
            <a:endParaRPr lang="en-GB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420888"/>
            <a:ext cx="84969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Primarily dedicated to </a:t>
            </a:r>
            <a:r>
              <a:rPr lang="en-GB" sz="2400" b="1" dirty="0" smtClean="0">
                <a:latin typeface="+mn-lt"/>
              </a:rPr>
              <a:t>monitoring</a:t>
            </a:r>
            <a:r>
              <a:rPr lang="en-GB" sz="2400" dirty="0" smtClean="0">
                <a:latin typeface="+mn-lt"/>
              </a:rPr>
              <a:t> the Action Plan implementation</a:t>
            </a:r>
            <a:br>
              <a:rPr lang="en-GB" sz="2400" dirty="0" smtClean="0">
                <a:latin typeface="+mn-lt"/>
              </a:rPr>
            </a:br>
            <a:endParaRPr lang="en-GB" sz="2400" dirty="0" smtClean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Activities </a:t>
            </a:r>
            <a:r>
              <a:rPr lang="en-GB" sz="2400" b="1" dirty="0" smtClean="0">
                <a:latin typeface="+mn-lt"/>
              </a:rPr>
              <a:t>pre-defined</a:t>
            </a:r>
            <a:r>
              <a:rPr lang="en-GB" sz="2400" dirty="0" smtClean="0">
                <a:latin typeface="+mn-lt"/>
              </a:rPr>
              <a:t> by the programme (i.e. 2 partner meetings, 1 dissemination event, website update and reporting activities)</a:t>
            </a:r>
          </a:p>
        </p:txBody>
      </p:sp>
    </p:spTree>
    <p:extLst>
      <p:ext uri="{BB962C8B-B14F-4D97-AF65-F5344CB8AC3E}">
        <p14:creationId xmlns:p14="http://schemas.microsoft.com/office/powerpoint/2010/main" val="1971850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019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05 Communication\13 Design\Master Design IVC\Dandelion\Dandelion &amp; Petals\final\DANDELION_BASE_RGB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098" y="1"/>
            <a:ext cx="10191098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2404" y="5353397"/>
            <a:ext cx="662409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b="1" dirty="0" smtClean="0">
                <a:latin typeface="+mn-lt"/>
                <a:cs typeface="+mn-cs"/>
              </a:rPr>
              <a:t>Thank you </a:t>
            </a:r>
            <a:r>
              <a:rPr lang="en-GB" b="1" dirty="0">
                <a:latin typeface="+mn-lt"/>
                <a:cs typeface="+mn-cs"/>
              </a:rPr>
              <a:t>for your attention!</a:t>
            </a:r>
            <a:endParaRPr lang="et-EE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224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24744"/>
            <a:ext cx="6876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GB" sz="3600" b="1" kern="0" dirty="0" smtClean="0">
                <a:solidFill>
                  <a:srgbClr val="00316E"/>
                </a:solidFill>
                <a:latin typeface="+mn-lt"/>
              </a:rPr>
              <a:t>1. Improving </a:t>
            </a:r>
            <a:r>
              <a:rPr lang="en-GB" sz="3600" b="1" kern="0" dirty="0">
                <a:solidFill>
                  <a:srgbClr val="00316E"/>
                </a:solidFill>
                <a:latin typeface="+mn-lt"/>
              </a:rPr>
              <a:t>Structural </a:t>
            </a:r>
            <a:r>
              <a:rPr lang="en-GB" sz="3600" b="1" kern="0" dirty="0" smtClean="0">
                <a:solidFill>
                  <a:srgbClr val="00316E"/>
                </a:solidFill>
                <a:latin typeface="+mn-lt"/>
              </a:rPr>
              <a:t>Funds programmes</a:t>
            </a:r>
            <a:endParaRPr lang="en-GB" sz="3600" b="1" kern="0" dirty="0">
              <a:solidFill>
                <a:srgbClr val="00316E"/>
              </a:solidFill>
              <a:latin typeface="+mn-lt"/>
            </a:endParaRPr>
          </a:p>
        </p:txBody>
      </p:sp>
      <p:pic>
        <p:nvPicPr>
          <p:cNvPr id="9218" name="Picture 2" descr="http://firstconinvest.com/images/sjcontent/stone-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6431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400" u="sng" dirty="0" smtClean="0">
                <a:latin typeface="+mn-lt"/>
              </a:rPr>
              <a:t>Structural Funds</a:t>
            </a:r>
            <a:r>
              <a:rPr lang="en-GB" sz="2400" dirty="0" smtClean="0">
                <a:latin typeface="+mn-lt"/>
              </a:rPr>
              <a:t> = ERDF + ESF implemented through </a:t>
            </a:r>
            <a:endParaRPr lang="de-DE" sz="2400" dirty="0">
              <a:latin typeface="+mn-lt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826347" y="3861048"/>
            <a:ext cx="7324277" cy="205099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972000" rIns="432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497846" y="4304928"/>
            <a:ext cx="2930464" cy="10215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00316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srgbClr val="00316E"/>
                </a:solidFill>
                <a:latin typeface="Arial"/>
              </a:rPr>
              <a:t>Goal 1: </a:t>
            </a:r>
            <a:br>
              <a:rPr lang="en-GB" sz="1800" b="1" kern="0" dirty="0">
                <a:solidFill>
                  <a:srgbClr val="00316E"/>
                </a:solidFill>
                <a:latin typeface="Arial"/>
              </a:rPr>
            </a:br>
            <a:r>
              <a:rPr lang="en-GB" sz="1800" b="1" kern="0" dirty="0">
                <a:solidFill>
                  <a:srgbClr val="00316E"/>
                </a:solidFill>
                <a:latin typeface="Arial"/>
              </a:rPr>
              <a:t>Investment for growth and </a:t>
            </a:r>
            <a:r>
              <a:rPr lang="en-GB" sz="1800" b="1" kern="0" dirty="0" smtClean="0">
                <a:solidFill>
                  <a:srgbClr val="00316E"/>
                </a:solidFill>
                <a:latin typeface="Arial"/>
              </a:rPr>
              <a:t>jobs programmes</a:t>
            </a:r>
            <a:endParaRPr lang="en-GB" sz="1800" b="1" kern="0" dirty="0">
              <a:solidFill>
                <a:srgbClr val="00316E"/>
              </a:solidFill>
              <a:latin typeface="Arial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02522" y="4324688"/>
            <a:ext cx="2808312" cy="10215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00316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srgbClr val="00316E"/>
                </a:solidFill>
                <a:latin typeface="Arial"/>
              </a:rPr>
              <a:t>Goal 2: </a:t>
            </a:r>
            <a:br>
              <a:rPr lang="en-GB" sz="1800" b="1" kern="0" dirty="0">
                <a:solidFill>
                  <a:srgbClr val="00316E"/>
                </a:solidFill>
                <a:latin typeface="Arial"/>
              </a:rPr>
            </a:br>
            <a:r>
              <a:rPr lang="en-GB" sz="1800" b="1" kern="0" dirty="0" smtClean="0">
                <a:solidFill>
                  <a:srgbClr val="00316E"/>
                </a:solidFill>
                <a:latin typeface="Arial"/>
              </a:rPr>
              <a:t>European Territorial Cooperation</a:t>
            </a:r>
            <a:endParaRPr lang="en-GB" sz="1800" b="1" kern="0" dirty="0">
              <a:solidFill>
                <a:srgbClr val="00316E"/>
              </a:solidFill>
              <a:latin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1866" y="836712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Why</a:t>
            </a:r>
            <a:r>
              <a:rPr lang="en-GB" b="1" dirty="0" smtClean="0">
                <a:latin typeface="+mj-lt"/>
              </a:rPr>
              <a:t>? rationale</a:t>
            </a:r>
            <a:endParaRPr lang="en-GB" b="1" dirty="0">
              <a:latin typeface="+mj-lt"/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1656002" y="1454202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dirty="0" smtClean="0">
                <a:latin typeface="+mn-lt"/>
              </a:rPr>
              <a:t>EU cohesion policy</a:t>
            </a:r>
            <a:endParaRPr lang="de-DE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1. Improving Structural Funds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4054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1. Improving Structural Funds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774398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Why</a:t>
            </a:r>
            <a:r>
              <a:rPr lang="en-GB" b="1" dirty="0" smtClean="0">
                <a:latin typeface="+mj-lt"/>
              </a:rPr>
              <a:t>? rationale</a:t>
            </a:r>
            <a:endParaRPr lang="en-GB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6" y="2276872"/>
            <a:ext cx="7992889" cy="379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+mn-lt"/>
              </a:rPr>
              <a:t>Objective set in the ETC </a:t>
            </a:r>
            <a:r>
              <a:rPr lang="en-GB" sz="2400" b="1" dirty="0">
                <a:latin typeface="+mn-lt"/>
              </a:rPr>
              <a:t>Regulation </a:t>
            </a:r>
            <a:r>
              <a:rPr lang="en-GB" sz="2400" b="1" dirty="0" smtClean="0">
                <a:latin typeface="+mn-lt"/>
              </a:rPr>
              <a:t> - Article 2(3)(a) for interregional cooperation:</a:t>
            </a:r>
            <a:endParaRPr lang="en-US" sz="2400" b="1" i="1" kern="0" dirty="0" smtClean="0">
              <a:latin typeface="Arial"/>
            </a:endParaRPr>
          </a:p>
          <a:p>
            <a:pPr marL="0" lvl="1">
              <a:lnSpc>
                <a:spcPts val="3300"/>
              </a:lnSpc>
              <a:defRPr/>
            </a:pPr>
            <a:r>
              <a:rPr lang="en-US" sz="2400" i="1" kern="0" dirty="0" smtClean="0">
                <a:latin typeface="Arial"/>
              </a:rPr>
              <a:t>‘</a:t>
            </a:r>
            <a:r>
              <a:rPr lang="en-US" sz="2400" i="1" kern="0" dirty="0">
                <a:latin typeface="Arial"/>
              </a:rPr>
              <a:t>to reinforce the effectiveness of </a:t>
            </a:r>
            <a:r>
              <a:rPr lang="en-US" sz="2400" b="1" i="1" kern="0" dirty="0">
                <a:latin typeface="Arial"/>
              </a:rPr>
              <a:t>cohesion policy</a:t>
            </a:r>
            <a:r>
              <a:rPr lang="en-US" sz="2400" i="1" kern="0" dirty="0">
                <a:latin typeface="Arial"/>
              </a:rPr>
              <a:t>’ </a:t>
            </a:r>
            <a:r>
              <a:rPr lang="en-US" sz="2400" i="1" kern="0" dirty="0" smtClean="0">
                <a:latin typeface="Arial"/>
              </a:rPr>
              <a:t/>
            </a:r>
            <a:br>
              <a:rPr lang="en-US" sz="2400" i="1" kern="0" dirty="0" smtClean="0">
                <a:latin typeface="Arial"/>
              </a:rPr>
            </a:br>
            <a:r>
              <a:rPr lang="en-US" sz="2400" i="1" kern="0" dirty="0">
                <a:latin typeface="Arial"/>
              </a:rPr>
              <a:t/>
            </a:r>
            <a:br>
              <a:rPr lang="en-US" sz="2400" i="1" kern="0" dirty="0">
                <a:latin typeface="Arial"/>
              </a:rPr>
            </a:br>
            <a:r>
              <a:rPr lang="en-US" sz="2400" i="1" kern="0" dirty="0" smtClean="0">
                <a:latin typeface="Arial"/>
              </a:rPr>
              <a:t>‘identification and dissemination of good practices with a view to their transfer principally to operational programmes </a:t>
            </a:r>
            <a:r>
              <a:rPr lang="en-US" sz="2400" i="1" kern="0" dirty="0">
                <a:latin typeface="Arial"/>
              </a:rPr>
              <a:t>under the </a:t>
            </a:r>
            <a:r>
              <a:rPr lang="en-US" sz="2400" b="1" i="1" kern="0" dirty="0">
                <a:latin typeface="Arial"/>
              </a:rPr>
              <a:t>Investment for growth and </a:t>
            </a:r>
            <a:r>
              <a:rPr lang="en-US" sz="2400" b="1" i="1" kern="0" dirty="0" smtClean="0">
                <a:latin typeface="Arial"/>
              </a:rPr>
              <a:t>jobs </a:t>
            </a:r>
            <a:r>
              <a:rPr lang="en-US" sz="2400" i="1" kern="0" dirty="0" smtClean="0">
                <a:latin typeface="Arial"/>
              </a:rPr>
              <a:t>goal but also, where relevant to </a:t>
            </a:r>
            <a:r>
              <a:rPr lang="en-US" sz="2400" b="1" i="1" kern="0" dirty="0" smtClean="0">
                <a:latin typeface="Arial"/>
              </a:rPr>
              <a:t>cooperation </a:t>
            </a:r>
            <a:r>
              <a:rPr lang="en-US" sz="2400" b="1" i="1" kern="0" dirty="0" err="1" smtClean="0">
                <a:latin typeface="Arial"/>
              </a:rPr>
              <a:t>programmes</a:t>
            </a:r>
            <a:r>
              <a:rPr lang="en-US" sz="2400" kern="0" dirty="0" err="1" smtClean="0">
                <a:latin typeface="Arial"/>
              </a:rPr>
              <a:t>’</a:t>
            </a:r>
            <a:endParaRPr lang="en-GB" sz="2400" dirty="0" smtClean="0">
              <a:latin typeface="+mn-lt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84" y="1460281"/>
            <a:ext cx="29051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6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54" y="2132855"/>
            <a:ext cx="6463260" cy="433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2074953"/>
            <a:ext cx="464566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Goal 1: </a:t>
            </a:r>
            <a:b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Investment for growth &amp; jobs</a:t>
            </a:r>
          </a:p>
          <a:p>
            <a:pPr algn="ctr">
              <a:spcBef>
                <a:spcPts val="600"/>
              </a:spcBef>
              <a:defRPr/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EUR 340 billion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5896" y="3486947"/>
            <a:ext cx="317198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2: </a:t>
            </a:r>
            <a:b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Territorial Cooperation</a:t>
            </a:r>
          </a:p>
          <a:p>
            <a:pPr algn="ctr">
              <a:spcBef>
                <a:spcPts val="600"/>
              </a:spcBef>
              <a:defRPr/>
            </a:pP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 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17185" y="4797152"/>
            <a:ext cx="2215962" cy="914400"/>
            <a:chOff x="6279873" y="5648605"/>
            <a:chExt cx="2215962" cy="914400"/>
          </a:xfrm>
        </p:grpSpPr>
        <p:sp>
          <p:nvSpPr>
            <p:cNvPr id="6" name="Rectangle 5"/>
            <p:cNvSpPr/>
            <p:nvPr/>
          </p:nvSpPr>
          <p:spPr>
            <a:xfrm>
              <a:off x="6279873" y="5874077"/>
              <a:ext cx="2215962" cy="661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INTERREG EUROPE</a:t>
              </a:r>
            </a:p>
            <a:p>
              <a:pPr algn="ctr">
                <a:spcBef>
                  <a:spcPts val="600"/>
                </a:spcBef>
              </a:pPr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EUR 359 m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Elbow Connector 6"/>
            <p:cNvCxnSpPr/>
            <p:nvPr/>
          </p:nvCxnSpPr>
          <p:spPr bwMode="auto">
            <a:xfrm>
              <a:off x="6605053" y="5648605"/>
              <a:ext cx="914400" cy="914400"/>
            </a:xfrm>
            <a:prstGeom prst="bentConnector3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1560" y="903490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Why</a:t>
            </a:r>
            <a:r>
              <a:rPr lang="en-GB" b="1" dirty="0" smtClean="0">
                <a:latin typeface="+mj-lt"/>
              </a:rPr>
              <a:t>? rationale</a:t>
            </a:r>
            <a:endParaRPr lang="en-GB" b="1" dirty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1. Improving Structural Funds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483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1. Improving Structural Funds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3" y="885801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How</a:t>
            </a:r>
            <a:r>
              <a:rPr lang="en-GB" b="1" dirty="0" smtClean="0">
                <a:latin typeface="+mj-lt"/>
              </a:rPr>
              <a:t> is it reflected at project level?</a:t>
            </a:r>
            <a:endParaRPr lang="en-GB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8839986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u="sng" dirty="0" smtClean="0">
                <a:latin typeface="+mn-lt"/>
              </a:rPr>
              <a:t>Policy instruments</a:t>
            </a:r>
            <a:r>
              <a:rPr lang="en-GB" sz="2400" dirty="0" smtClean="0">
                <a:latin typeface="+mn-lt"/>
              </a:rPr>
              <a:t> addressed to be specified in application form</a:t>
            </a:r>
          </a:p>
          <a:p>
            <a:pPr>
              <a:spcBef>
                <a:spcPct val="50000"/>
              </a:spcBef>
              <a:defRPr/>
            </a:pPr>
            <a:endParaRPr lang="en-GB" sz="2400" b="1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2400" b="1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2400" b="1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2400" b="1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2400" b="1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b="1" dirty="0" smtClean="0">
                <a:latin typeface="+mn-lt"/>
              </a:rPr>
              <a:t>At least half</a:t>
            </a:r>
            <a:r>
              <a:rPr lang="en-GB" sz="2400" dirty="0" smtClean="0">
                <a:latin typeface="+mn-lt"/>
              </a:rPr>
              <a:t> of the policy instruments addressed by a project need to be related </a:t>
            </a:r>
            <a:r>
              <a:rPr lang="en-GB" sz="2400" dirty="0">
                <a:latin typeface="+mn-lt"/>
              </a:rPr>
              <a:t>to Structural </a:t>
            </a:r>
            <a:r>
              <a:rPr lang="en-GB" sz="2400" dirty="0" smtClean="0">
                <a:latin typeface="+mn-lt"/>
              </a:rPr>
              <a:t>Funds programmes</a:t>
            </a:r>
            <a:endParaRPr lang="en-GB" sz="1400" dirty="0">
              <a:latin typeface="+mn-lt"/>
            </a:endParaRPr>
          </a:p>
          <a:p>
            <a:pPr marL="1371600" lvl="2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GB" sz="22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865429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79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1. Improving Structural Funds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31082" y="1484784"/>
            <a:ext cx="849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GB" b="1" dirty="0" smtClean="0">
                <a:solidFill>
                  <a:srgbClr val="00316E"/>
                </a:solidFill>
                <a:latin typeface="Arial"/>
                <a:cs typeface="Arial" charset="0"/>
              </a:rPr>
              <a:t>How do you improve policies?</a:t>
            </a:r>
            <a:endParaRPr lang="en-GB" b="1" dirty="0">
              <a:solidFill>
                <a:srgbClr val="00316E"/>
              </a:solidFill>
              <a:latin typeface="Arial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19672" y="2708920"/>
            <a:ext cx="6508062" cy="260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Support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new projects</a:t>
            </a:r>
          </a:p>
          <a:p>
            <a:pPr marL="342900" indent="-342900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Change programme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governance</a:t>
            </a:r>
          </a:p>
          <a:p>
            <a:pPr marL="342900" indent="-342900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Change programme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structure</a:t>
            </a:r>
          </a:p>
          <a:p>
            <a:pPr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400" i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See example in the programme manual</a:t>
            </a:r>
          </a:p>
        </p:txBody>
      </p:sp>
    </p:spTree>
    <p:extLst>
      <p:ext uri="{BB962C8B-B14F-4D97-AF65-F5344CB8AC3E}">
        <p14:creationId xmlns:p14="http://schemas.microsoft.com/office/powerpoint/2010/main" val="2375977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78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INTERREG_IVC_2 2">
      <a:dk1>
        <a:srgbClr val="00316E"/>
      </a:dk1>
      <a:lt1>
        <a:srgbClr val="FFFFFF"/>
      </a:lt1>
      <a:dk2>
        <a:srgbClr val="00316E"/>
      </a:dk2>
      <a:lt2>
        <a:srgbClr val="2D2015"/>
      </a:lt2>
      <a:accent1>
        <a:srgbClr val="8C7B70"/>
      </a:accent1>
      <a:accent2>
        <a:srgbClr val="8F5F2F"/>
      </a:accent2>
      <a:accent3>
        <a:srgbClr val="FFFFFF"/>
      </a:accent3>
      <a:accent4>
        <a:srgbClr val="00285D"/>
      </a:accent4>
      <a:accent5>
        <a:srgbClr val="C5BFBB"/>
      </a:accent5>
      <a:accent6>
        <a:srgbClr val="81552A"/>
      </a:accent6>
      <a:hlink>
        <a:srgbClr val="00316E"/>
      </a:hlink>
      <a:folHlink>
        <a:srgbClr val="00316E"/>
      </a:folHlink>
    </a:clrScheme>
    <a:fontScheme name="INTERREG_IVC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INTERREG_IVC_2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EG_IVC_2 2">
        <a:dk1>
          <a:srgbClr val="00316E"/>
        </a:dk1>
        <a:lt1>
          <a:srgbClr val="FFFFFF"/>
        </a:lt1>
        <a:dk2>
          <a:srgbClr val="00316E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285D"/>
        </a:accent4>
        <a:accent5>
          <a:srgbClr val="C5BFBB"/>
        </a:accent5>
        <a:accent6>
          <a:srgbClr val="81552A"/>
        </a:accent6>
        <a:hlink>
          <a:srgbClr val="00316E"/>
        </a:hlink>
        <a:folHlink>
          <a:srgbClr val="0031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17397</TotalTime>
  <Words>675</Words>
  <Application>Microsoft Office PowerPoint</Application>
  <PresentationFormat>On-screen Show (4:3)</PresentationFormat>
  <Paragraphs>142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SimSun</vt:lpstr>
      <vt:lpstr>Arial</vt:lpstr>
      <vt:lpstr>Courier New</vt:lpstr>
      <vt:lpstr>Mangal</vt:lpstr>
      <vt:lpstr>Times</vt:lpstr>
      <vt:lpstr>Times New Roman</vt:lpstr>
      <vt:lpstr>Webdings</vt:lpstr>
      <vt:lpstr>Wingdings</vt:lpstr>
      <vt:lpstr>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 title title title</dc:title>
  <dc:creator>communication</dc:creator>
  <cp:lastModifiedBy>Marie Guitton</cp:lastModifiedBy>
  <cp:revision>1080</cp:revision>
  <cp:lastPrinted>2015-04-10T13:16:20Z</cp:lastPrinted>
  <dcterms:created xsi:type="dcterms:W3CDTF">2009-05-06T08:39:49Z</dcterms:created>
  <dcterms:modified xsi:type="dcterms:W3CDTF">2015-04-16T15:01:07Z</dcterms:modified>
</cp:coreProperties>
</file>