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81" r:id="rId4"/>
    <p:sldId id="274" r:id="rId5"/>
    <p:sldId id="284" r:id="rId6"/>
    <p:sldId id="270" r:id="rId7"/>
    <p:sldId id="280" r:id="rId8"/>
    <p:sldId id="286" r:id="rId9"/>
    <p:sldId id="291" r:id="rId10"/>
    <p:sldId id="292" r:id="rId11"/>
    <p:sldId id="262" r:id="rId12"/>
    <p:sldId id="293" r:id="rId13"/>
    <p:sldId id="295" r:id="rId14"/>
    <p:sldId id="297" r:id="rId15"/>
    <p:sldId id="263" r:id="rId16"/>
    <p:sldId id="264" r:id="rId17"/>
    <p:sldId id="265" r:id="rId18"/>
    <p:sldId id="266" r:id="rId19"/>
    <p:sldId id="299" r:id="rId20"/>
    <p:sldId id="29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2A47-4B63-4D2B-92D9-85799A2B9A77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15052-6DB3-411A-9882-17E62888F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88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5052-6DB3-411A-9882-17E62888F8F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64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6D8AEF-A970-4C57-A89B-957D9951E9D2}" type="datetimeFigureOut">
              <a:rPr lang="es-BO" smtClean="0"/>
              <a:pPr/>
              <a:t>15/10/2013</a:t>
            </a:fld>
            <a:endParaRPr lang="es-B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BO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95F8FA-1DFB-4C22-9B98-0BA9280E7804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7849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224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white"/>
                </a:solidFill>
              </a:rPr>
              <a:pPr/>
              <a:t>15/10/2013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white"/>
                </a:solidFill>
              </a:rPr>
              <a:pPr/>
              <a:t>‹Nº›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23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white"/>
                </a:solidFill>
              </a:rPr>
              <a:pPr/>
              <a:t>15/10/2013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white"/>
                </a:solidFill>
              </a:rPr>
              <a:pPr/>
              <a:t>‹Nº›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126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9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white"/>
                </a:solidFill>
              </a:rPr>
              <a:pPr/>
              <a:t>15/10/2013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white"/>
                </a:solidFill>
              </a:rPr>
              <a:pPr/>
              <a:t>‹Nº›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344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49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6D8AEF-A970-4C57-A89B-957D9951E9D2}" type="datetimeFigureOut">
              <a:rPr lang="es-BO" smtClean="0">
                <a:solidFill>
                  <a:prstClr val="white"/>
                </a:solidFill>
              </a:rPr>
              <a:pPr/>
              <a:t>15/10/2013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BO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95F8FA-1DFB-4C22-9B98-0BA9280E7804}" type="slidenum">
              <a:rPr lang="es-BO" smtClean="0">
                <a:solidFill>
                  <a:prstClr val="white"/>
                </a:solidFill>
              </a:rPr>
              <a:pPr/>
              <a:t>‹Nº›</a:t>
            </a:fld>
            <a:endParaRPr lang="es-BO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0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AF40-7093-49A3-9FF8-48D1292D9FC2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2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ED02-6955-4E55-98C4-6926D31B6834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11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1E1D-A2BF-4232-8811-29757B5BDE9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7232A9-AADB-4D83-AF41-989A53910398}" type="datetimeFigureOut">
              <a:rPr lang="es-ES" smtClean="0"/>
              <a:t>15/10/2013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019B18C-BFC8-4B9A-93A5-360AEE14518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6D8AEF-A970-4C57-A89B-957D9951E9D2}" type="datetimeFigureOut">
              <a:rPr lang="es-BO" smtClean="0">
                <a:solidFill>
                  <a:prstClr val="black"/>
                </a:solidFill>
              </a:rPr>
              <a:pPr/>
              <a:t>15/10/2013</a:t>
            </a:fld>
            <a:endParaRPr lang="es-BO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BO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95F8FA-1DFB-4C22-9B98-0BA9280E7804}" type="slidenum">
              <a:rPr lang="es-BO" smtClean="0">
                <a:solidFill>
                  <a:prstClr val="black"/>
                </a:solidFill>
              </a:rPr>
              <a:pPr/>
              <a:t>‹Nº›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100" dirty="0" smtClean="0">
                <a:ea typeface="Calibri"/>
                <a:cs typeface="Times New Roman"/>
              </a:rPr>
              <a:t>Atelier:  </a:t>
            </a:r>
            <a:br>
              <a:rPr lang="fr-FR" sz="3100" dirty="0" smtClean="0">
                <a:ea typeface="Calibri"/>
                <a:cs typeface="Times New Roman"/>
              </a:rPr>
            </a:br>
            <a:r>
              <a:rPr lang="fr-FR" sz="3100" dirty="0" smtClean="0">
                <a:ea typeface="Calibri"/>
                <a:cs typeface="Times New Roman"/>
              </a:rPr>
              <a:t>la gestion de la complexité</a:t>
            </a:r>
            <a:r>
              <a:rPr lang="fr-FR" dirty="0" smtClean="0">
                <a:ea typeface="Calibri"/>
                <a:cs typeface="Times New Roman"/>
              </a:rPr>
              <a:t/>
            </a:r>
            <a:br>
              <a:rPr lang="fr-FR" dirty="0" smtClean="0">
                <a:ea typeface="Calibri"/>
                <a:cs typeface="Times New Roman"/>
              </a:rPr>
            </a:br>
            <a:r>
              <a:rPr lang="fr-FR" sz="2000" dirty="0" smtClean="0">
                <a:ea typeface="Calibri"/>
                <a:cs typeface="Times New Roman"/>
              </a:rPr>
              <a:t>Bruxelles, 15 octobre 2013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323528" y="3212976"/>
            <a:ext cx="381642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/>
              <a:t>Education</a:t>
            </a:r>
            <a:r>
              <a:rPr lang="es-ES" sz="4000" dirty="0" smtClean="0"/>
              <a:t> </a:t>
            </a:r>
            <a:r>
              <a:rPr lang="es-ES" sz="4000" dirty="0" err="1" smtClean="0"/>
              <a:t>intra</a:t>
            </a:r>
            <a:r>
              <a:rPr lang="es-ES" sz="4000" dirty="0" smtClean="0"/>
              <a:t> </a:t>
            </a:r>
            <a:r>
              <a:rPr lang="es-ES" sz="4000" dirty="0" err="1" smtClean="0"/>
              <a:t>interculturelle</a:t>
            </a:r>
            <a:r>
              <a:rPr lang="es-ES" sz="4000" dirty="0" smtClean="0"/>
              <a:t> </a:t>
            </a:r>
            <a:r>
              <a:rPr lang="es-ES" sz="4000" dirty="0" err="1" smtClean="0"/>
              <a:t>plurilingue</a:t>
            </a:r>
            <a:r>
              <a:rPr lang="es-ES" sz="4000" dirty="0" smtClean="0"/>
              <a:t> </a:t>
            </a:r>
            <a:r>
              <a:rPr lang="es-ES" sz="4000" i="1" dirty="0" err="1" smtClean="0"/>
              <a:t>équitable</a:t>
            </a:r>
            <a:r>
              <a:rPr lang="es-ES" sz="4000" dirty="0" smtClean="0"/>
              <a:t> 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350"/>
            <a:ext cx="974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ASCAL\Pictures\WBI_definitif_cabi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350"/>
            <a:ext cx="151663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203378" y="4869160"/>
            <a:ext cx="268099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Pascal </a:t>
            </a:r>
            <a:r>
              <a:rPr lang="fr-FR" dirty="0" err="1">
                <a:solidFill>
                  <a:schemeClr val="tx1"/>
                </a:solidFill>
              </a:rPr>
              <a:t>Montoisy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Coopérant en Bolivie</a:t>
            </a:r>
          </a:p>
        </p:txBody>
      </p:sp>
    </p:spTree>
    <p:extLst>
      <p:ext uri="{BB962C8B-B14F-4D97-AF65-F5344CB8AC3E}">
        <p14:creationId xmlns:p14="http://schemas.microsoft.com/office/powerpoint/2010/main" val="54359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35447"/>
            <a:ext cx="7602930" cy="792088"/>
          </a:xfrm>
        </p:spPr>
        <p:txBody>
          <a:bodyPr/>
          <a:lstStyle/>
          <a:p>
            <a:r>
              <a:rPr lang="fr-BE" b="1" dirty="0" smtClean="0"/>
              <a:t>Se décentrer, relativiser </a:t>
            </a:r>
            <a:endParaRPr lang="fr-B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3573016"/>
            <a:ext cx="6993225" cy="187220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ES" sz="3200" dirty="0" err="1" smtClean="0"/>
              <a:t>Via</a:t>
            </a:r>
            <a:r>
              <a:rPr lang="es-ES" sz="3200" dirty="0" smtClean="0"/>
              <a:t> par </a:t>
            </a:r>
            <a:r>
              <a:rPr lang="es-ES" sz="3200" dirty="0" err="1" smtClean="0"/>
              <a:t>Exemples</a:t>
            </a:r>
            <a:r>
              <a:rPr lang="es-ES" sz="3200" dirty="0" smtClean="0"/>
              <a:t>: </a:t>
            </a:r>
          </a:p>
          <a:p>
            <a:pPr marL="68580" indent="0">
              <a:buNone/>
            </a:pPr>
            <a:r>
              <a:rPr lang="es-ES" sz="3200" dirty="0" smtClean="0"/>
              <a:t>- les </a:t>
            </a:r>
            <a:r>
              <a:rPr lang="es-ES" sz="3200" dirty="0" err="1" smtClean="0"/>
              <a:t>ethnomathématiques</a:t>
            </a:r>
            <a:r>
              <a:rPr lang="es-ES" sz="3200" dirty="0" smtClean="0"/>
              <a:t>  </a:t>
            </a:r>
          </a:p>
          <a:p>
            <a:pPr marL="68580" indent="0">
              <a:buNone/>
            </a:pPr>
            <a:r>
              <a:rPr lang="es-ES" sz="3200" dirty="0" smtClean="0"/>
              <a:t>- les </a:t>
            </a:r>
            <a:r>
              <a:rPr lang="es-ES" sz="3200" dirty="0" err="1" smtClean="0"/>
              <a:t>langues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2411760" y="2719528"/>
            <a:ext cx="5939374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200" dirty="0" err="1" smtClean="0"/>
              <a:t>Découvertes</a:t>
            </a:r>
            <a:r>
              <a:rPr lang="es-ES" sz="3200" dirty="0" smtClean="0"/>
              <a:t> </a:t>
            </a:r>
            <a:r>
              <a:rPr lang="es-ES" sz="3200" dirty="0" err="1" smtClean="0"/>
              <a:t>pratiques</a:t>
            </a:r>
            <a:r>
              <a:rPr lang="es-ES" sz="3200" dirty="0" smtClean="0"/>
              <a:t>   </a:t>
            </a:r>
            <a:endParaRPr lang="es-ES" sz="3200" dirty="0"/>
          </a:p>
        </p:txBody>
      </p:sp>
      <p:sp>
        <p:nvSpPr>
          <p:cNvPr id="4" name="3 Flecha derecha"/>
          <p:cNvSpPr/>
          <p:nvPr/>
        </p:nvSpPr>
        <p:spPr>
          <a:xfrm>
            <a:off x="1189746" y="2557510"/>
            <a:ext cx="936104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6" y="620688"/>
            <a:ext cx="7029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57798" y="5661248"/>
            <a:ext cx="608255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Curiosité</a:t>
            </a:r>
            <a:r>
              <a:rPr lang="es-ES" sz="3600" dirty="0" smtClean="0"/>
              <a:t> positive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242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156" y="692696"/>
            <a:ext cx="7024744" cy="1143000"/>
          </a:xfrm>
        </p:spPr>
        <p:txBody>
          <a:bodyPr/>
          <a:lstStyle/>
          <a:p>
            <a:r>
              <a:rPr lang="es-ES" b="1" dirty="0" smtClean="0"/>
              <a:t>Guaraní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971600" y="2492896"/>
            <a:ext cx="741682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" y="764704"/>
            <a:ext cx="915670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1196752"/>
            <a:ext cx="2376264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es-ES" b="1" dirty="0" err="1" smtClean="0"/>
              <a:t>Yuracaré</a:t>
            </a:r>
            <a:endParaRPr lang="es-ES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2060848"/>
            <a:ext cx="7704856" cy="37970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9" y="2636912"/>
            <a:ext cx="9034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7659" y="692696"/>
            <a:ext cx="2586229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86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BO" dirty="0" err="1" smtClean="0">
                <a:solidFill>
                  <a:schemeClr val="bg1"/>
                </a:solidFill>
              </a:rPr>
              <a:t>Ethnomathématiques</a:t>
            </a:r>
            <a:r>
              <a:rPr lang="es-BO" dirty="0" smtClean="0">
                <a:solidFill>
                  <a:schemeClr val="bg1"/>
                </a:solidFill>
              </a:rPr>
              <a:t> 3</a:t>
            </a:r>
            <a:endParaRPr lang="es-BO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88258" cy="39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67544" y="1988840"/>
            <a:ext cx="69127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5301208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2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es-ES" dirty="0" err="1" smtClean="0"/>
              <a:t>Itonama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7920880" cy="4248472"/>
          </a:xfrm>
        </p:spPr>
        <p:txBody>
          <a:bodyPr/>
          <a:lstStyle/>
          <a:p>
            <a:r>
              <a:rPr lang="es-ES" dirty="0" err="1" smtClean="0"/>
              <a:t>nik’abï</a:t>
            </a:r>
            <a:r>
              <a:rPr lang="es-ES" dirty="0" smtClean="0"/>
              <a:t> </a:t>
            </a:r>
            <a:r>
              <a:rPr lang="es-ES" dirty="0" err="1"/>
              <a:t>osilo</a:t>
            </a:r>
            <a:r>
              <a:rPr lang="es-ES" dirty="0"/>
              <a:t> </a:t>
            </a:r>
            <a:r>
              <a:rPr lang="es-ES" b="1" dirty="0" err="1"/>
              <a:t>nichïpa</a:t>
            </a:r>
            <a:r>
              <a:rPr lang="es-ES" dirty="0"/>
              <a:t> </a:t>
            </a:r>
            <a:r>
              <a:rPr lang="es-ES" dirty="0" err="1"/>
              <a:t>uwu</a:t>
            </a:r>
            <a:r>
              <a:rPr lang="es-ES" dirty="0"/>
              <a:t> </a:t>
            </a:r>
            <a:r>
              <a:rPr lang="es-ES" dirty="0" err="1"/>
              <a:t>wa’hima</a:t>
            </a:r>
            <a:r>
              <a:rPr lang="es-ES" dirty="0"/>
              <a:t> </a:t>
            </a:r>
            <a:r>
              <a:rPr lang="es-ES" dirty="0" err="1"/>
              <a:t>osidu</a:t>
            </a:r>
            <a:r>
              <a:rPr lang="es-ES" dirty="0"/>
              <a:t> </a:t>
            </a:r>
            <a:r>
              <a:rPr lang="es-ES" b="1" dirty="0" err="1"/>
              <a:t>chask’a’ne</a:t>
            </a:r>
            <a:r>
              <a:rPr lang="es-ES" dirty="0"/>
              <a:t> </a:t>
            </a:r>
            <a:r>
              <a:rPr lang="es-ES" dirty="0" err="1"/>
              <a:t>iskwela</a:t>
            </a:r>
            <a:r>
              <a:rPr lang="es-ES" dirty="0"/>
              <a:t>       </a:t>
            </a:r>
            <a:endParaRPr lang="es-ES" dirty="0" smtClean="0"/>
          </a:p>
          <a:p>
            <a:endParaRPr lang="es-ES" sz="1200" dirty="0"/>
          </a:p>
          <a:p>
            <a:pPr>
              <a:buFont typeface="Wingdings" pitchFamily="2" charset="2"/>
              <a:buChar char="Ø"/>
            </a:pPr>
            <a:r>
              <a:rPr lang="es-ES" i="1" dirty="0" err="1" smtClean="0"/>
              <a:t>Là</a:t>
            </a:r>
            <a:r>
              <a:rPr lang="es-ES" i="1" dirty="0" smtClean="0"/>
              <a:t>- </a:t>
            </a:r>
            <a:r>
              <a:rPr lang="es-ES" i="1" dirty="0" err="1" smtClean="0"/>
              <a:t>bas</a:t>
            </a:r>
            <a:r>
              <a:rPr lang="es-ES" i="1" dirty="0" smtClean="0"/>
              <a:t>, </a:t>
            </a:r>
            <a:r>
              <a:rPr lang="es-ES" i="1" dirty="0" err="1" smtClean="0"/>
              <a:t>il</a:t>
            </a:r>
            <a:r>
              <a:rPr lang="es-ES" i="1" dirty="0" smtClean="0"/>
              <a:t> y a </a:t>
            </a:r>
            <a:r>
              <a:rPr lang="es-ES" b="1" i="1" dirty="0" err="1" smtClean="0"/>
              <a:t>deux</a:t>
            </a:r>
            <a:r>
              <a:rPr lang="es-ES" i="1" dirty="0" smtClean="0"/>
              <a:t> </a:t>
            </a:r>
            <a:r>
              <a:rPr lang="es-ES" i="1" dirty="0" err="1" smtClean="0"/>
              <a:t>rivières</a:t>
            </a:r>
            <a:r>
              <a:rPr lang="es-ES" i="1" dirty="0" smtClean="0"/>
              <a:t> et </a:t>
            </a:r>
            <a:r>
              <a:rPr lang="es-ES" b="1" i="1" dirty="0" smtClean="0"/>
              <a:t>une</a:t>
            </a:r>
            <a:r>
              <a:rPr lang="es-ES" i="1" dirty="0" smtClean="0"/>
              <a:t> </a:t>
            </a:r>
            <a:r>
              <a:rPr lang="es-ES" i="1" dirty="0" err="1" smtClean="0"/>
              <a:t>école</a:t>
            </a:r>
            <a:r>
              <a:rPr lang="es-ES" i="1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s-ES" i="1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Osipu</a:t>
            </a:r>
            <a:r>
              <a:rPr lang="es-ES" dirty="0" smtClean="0"/>
              <a:t> </a:t>
            </a:r>
            <a:r>
              <a:rPr lang="es-ES" b="1" dirty="0" err="1"/>
              <a:t>uk´a´ne</a:t>
            </a:r>
            <a:r>
              <a:rPr lang="es-ES" dirty="0"/>
              <a:t> </a:t>
            </a:r>
            <a:r>
              <a:rPr lang="es-ES" dirty="0" err="1"/>
              <a:t>opi</a:t>
            </a:r>
            <a:r>
              <a:rPr lang="es-ES" dirty="0"/>
              <a:t> </a:t>
            </a:r>
            <a:r>
              <a:rPr lang="es-ES" dirty="0" err="1"/>
              <a:t>wa’ihna</a:t>
            </a:r>
            <a:r>
              <a:rPr lang="es-ES" dirty="0"/>
              <a:t> </a:t>
            </a:r>
            <a:r>
              <a:rPr lang="es-ES" dirty="0" err="1"/>
              <a:t>osidi</a:t>
            </a:r>
            <a:r>
              <a:rPr lang="es-ES" dirty="0"/>
              <a:t> </a:t>
            </a:r>
            <a:r>
              <a:rPr lang="es-ES" b="1" dirty="0" err="1"/>
              <a:t>achïpa</a:t>
            </a:r>
            <a:r>
              <a:rPr lang="es-ES" dirty="0"/>
              <a:t> </a:t>
            </a:r>
            <a:r>
              <a:rPr lang="es-ES" dirty="0" err="1"/>
              <a:t>upuwe</a:t>
            </a:r>
            <a:r>
              <a:rPr lang="es-ES" dirty="0"/>
              <a:t> </a:t>
            </a: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es-ES" i="1" dirty="0" err="1" smtClean="0"/>
              <a:t>Il</a:t>
            </a:r>
            <a:r>
              <a:rPr lang="es-ES" i="1" dirty="0" smtClean="0"/>
              <a:t> y a </a:t>
            </a:r>
            <a:r>
              <a:rPr lang="es-ES" b="1" i="1" dirty="0" smtClean="0"/>
              <a:t>un</a:t>
            </a:r>
            <a:r>
              <a:rPr lang="es-ES" i="1" dirty="0" smtClean="0"/>
              <a:t> </a:t>
            </a:r>
            <a:r>
              <a:rPr lang="es-ES" i="1" dirty="0" err="1" smtClean="0"/>
              <a:t>poisson</a:t>
            </a:r>
            <a:r>
              <a:rPr lang="es-ES" i="1" dirty="0" smtClean="0"/>
              <a:t> et </a:t>
            </a:r>
            <a:r>
              <a:rPr lang="es-ES" b="1" i="1" dirty="0" err="1" smtClean="0"/>
              <a:t>deux</a:t>
            </a:r>
            <a:r>
              <a:rPr lang="es-ES" i="1" dirty="0" smtClean="0"/>
              <a:t> </a:t>
            </a:r>
            <a:r>
              <a:rPr lang="es-ES" i="1" dirty="0" err="1" smtClean="0"/>
              <a:t>oiseaux</a:t>
            </a:r>
            <a:r>
              <a:rPr lang="es-ES" i="1" dirty="0" smtClean="0"/>
              <a:t>. 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89888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1944216"/>
          </a:xfrm>
        </p:spPr>
        <p:txBody>
          <a:bodyPr>
            <a:noAutofit/>
          </a:bodyPr>
          <a:lstStyle/>
          <a:p>
            <a:r>
              <a:rPr lang="es-ES" sz="2800" dirty="0" err="1" smtClean="0"/>
              <a:t>Pour</a:t>
            </a:r>
            <a:r>
              <a:rPr lang="es-ES" sz="2800" dirty="0" smtClean="0"/>
              <a:t> les </a:t>
            </a:r>
            <a:r>
              <a:rPr lang="es-ES" sz="2800" dirty="0" err="1" smtClean="0"/>
              <a:t>êtres</a:t>
            </a:r>
            <a:r>
              <a:rPr lang="es-ES" sz="2800" dirty="0" smtClean="0"/>
              <a:t> vivants </a:t>
            </a:r>
            <a:r>
              <a:rPr lang="es-ES" sz="2800" dirty="0" smtClean="0">
                <a:sym typeface="Wingdings" pitchFamily="2" charset="2"/>
              </a:rPr>
              <a:t></a:t>
            </a:r>
            <a:r>
              <a:rPr lang="es-ES" sz="2800" dirty="0" smtClean="0"/>
              <a:t>  </a:t>
            </a:r>
            <a:br>
              <a:rPr lang="es-ES" sz="2800" dirty="0" smtClean="0"/>
            </a:br>
            <a:r>
              <a:rPr lang="es-ES" sz="2800" b="1" dirty="0" smtClean="0"/>
              <a:t>         1 </a:t>
            </a:r>
            <a:r>
              <a:rPr lang="es-ES" sz="2800" b="1" dirty="0"/>
              <a:t>= </a:t>
            </a:r>
            <a:r>
              <a:rPr lang="es-ES" sz="2800" b="1" dirty="0" err="1" smtClean="0"/>
              <a:t>uk´a´ne</a:t>
            </a:r>
            <a:r>
              <a:rPr lang="es-ES" sz="2800" b="1" dirty="0" smtClean="0"/>
              <a:t>        2 </a:t>
            </a:r>
            <a:r>
              <a:rPr lang="es-ES" sz="2800" b="1" dirty="0"/>
              <a:t>= </a:t>
            </a:r>
            <a:r>
              <a:rPr lang="es-ES" sz="2800" b="1" dirty="0" err="1" smtClean="0"/>
              <a:t>achïpa</a:t>
            </a:r>
            <a:r>
              <a:rPr lang="es-ES" sz="2800" b="1" dirty="0" smtClean="0"/>
              <a:t>.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err="1" smtClean="0"/>
              <a:t>Dans</a:t>
            </a:r>
            <a:r>
              <a:rPr lang="es-ES" sz="2800" dirty="0" smtClean="0"/>
              <a:t> </a:t>
            </a:r>
            <a:r>
              <a:rPr lang="es-ES" sz="2800" dirty="0" err="1" smtClean="0"/>
              <a:t>tous</a:t>
            </a:r>
            <a:r>
              <a:rPr lang="es-ES" sz="2800" dirty="0" smtClean="0"/>
              <a:t> les </a:t>
            </a:r>
            <a:r>
              <a:rPr lang="es-ES" sz="2800" dirty="0" err="1" smtClean="0"/>
              <a:t>autres</a:t>
            </a:r>
            <a:r>
              <a:rPr lang="es-ES" sz="2800" dirty="0" smtClean="0"/>
              <a:t> cas, cela </a:t>
            </a:r>
            <a:r>
              <a:rPr lang="es-ES" sz="2800" dirty="0" err="1" smtClean="0"/>
              <a:t>dépend</a:t>
            </a:r>
            <a:r>
              <a:rPr lang="es-ES" sz="2800" dirty="0" smtClean="0"/>
              <a:t> de la </a:t>
            </a:r>
            <a:r>
              <a:rPr lang="es-ES" sz="2800" dirty="0" err="1" smtClean="0"/>
              <a:t>description</a:t>
            </a:r>
            <a:r>
              <a:rPr lang="es-ES" sz="2800" dirty="0" smtClean="0"/>
              <a:t>. </a:t>
            </a:r>
            <a:endParaRPr lang="es-ES" sz="2800" dirty="0"/>
          </a:p>
        </p:txBody>
      </p:sp>
      <p:cxnSp>
        <p:nvCxnSpPr>
          <p:cNvPr id="5" name="55 Conector recto de flecha"/>
          <p:cNvCxnSpPr/>
          <p:nvPr/>
        </p:nvCxnSpPr>
        <p:spPr>
          <a:xfrm flipH="1" flipV="1">
            <a:off x="4294188" y="7831138"/>
            <a:ext cx="2300287" cy="86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6 Conector recto de flecha"/>
          <p:cNvCxnSpPr/>
          <p:nvPr/>
        </p:nvCxnSpPr>
        <p:spPr>
          <a:xfrm flipV="1">
            <a:off x="4787900" y="8075613"/>
            <a:ext cx="2305050" cy="838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2 Conector recto de flecha"/>
          <p:cNvCxnSpPr/>
          <p:nvPr/>
        </p:nvCxnSpPr>
        <p:spPr>
          <a:xfrm flipV="1">
            <a:off x="5981700" y="8074025"/>
            <a:ext cx="1685925" cy="79851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7 Conector recto de flecha"/>
          <p:cNvCxnSpPr/>
          <p:nvPr/>
        </p:nvCxnSpPr>
        <p:spPr>
          <a:xfrm flipH="1" flipV="1">
            <a:off x="4225925" y="8234363"/>
            <a:ext cx="8318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63 Conector recto de flecha"/>
          <p:cNvCxnSpPr/>
          <p:nvPr/>
        </p:nvCxnSpPr>
        <p:spPr>
          <a:xfrm flipH="1">
            <a:off x="6942138" y="8451850"/>
            <a:ext cx="9477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853991"/>
              </p:ext>
            </p:extLst>
          </p:nvPr>
        </p:nvGraphicFramePr>
        <p:xfrm>
          <a:off x="467544" y="2564904"/>
          <a:ext cx="8159253" cy="3899457"/>
        </p:xfrm>
        <a:graphic>
          <a:graphicData uri="http://schemas.openxmlformats.org/drawingml/2006/table">
            <a:tbl>
              <a:tblPr firstRow="1" firstCol="1" bandRow="1"/>
              <a:tblGrid>
                <a:gridCol w="1214469"/>
                <a:gridCol w="6944784"/>
              </a:tblGrid>
              <a:tr h="534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Préfixes</a:t>
                      </a:r>
                      <a:r>
                        <a:rPr lang="es-UY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Catégories descriptives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Vertical + planté + étiré   [arbres, bâtons,  …]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Plane +rond [feuilles, jardin, champs,  ...]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Chas-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Oval </a:t>
                      </a:r>
                      <a:r>
                        <a:rPr lang="fr-SN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fr-SN" sz="2400">
                          <a:effectLst/>
                          <a:latin typeface="Calibri"/>
                          <a:ea typeface="Times New Roman"/>
                          <a:cs typeface="Calibri"/>
                        </a:rPr>
                        <a:t>œ</a:t>
                      </a:r>
                      <a:r>
                        <a:rPr lang="fr-SN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ufs</a:t>
                      </a:r>
                      <a:r>
                        <a:rPr lang="pt-BR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cocos, tutumas, grain, …]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Na-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Courbé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 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banane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cano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ë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manioc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…]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Wawa-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Contenant [casseroles, verres, lagunes,  ….]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Sinueux + large [rivières, cordes, hamacs, serpents,  …]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Kawa-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Cylindrique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puit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trou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…]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Kas-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 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qui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</a:t>
                      </a:r>
                      <a:r>
                        <a:rPr lang="es-UY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UY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entassé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68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ES" dirty="0" err="1" smtClean="0"/>
              <a:t>Movima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4320480"/>
          </a:xfrm>
        </p:spPr>
        <p:txBody>
          <a:bodyPr>
            <a:normAutofit lnSpcReduction="10000"/>
          </a:bodyPr>
          <a:lstStyle/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UY" b="1" dirty="0" err="1" smtClean="0">
                <a:latin typeface="Calibri"/>
                <a:ea typeface="Calibri"/>
                <a:cs typeface="Times New Roman"/>
              </a:rPr>
              <a:t>Chien</a:t>
            </a:r>
            <a:r>
              <a:rPr lang="es-UY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b="1" dirty="0" smtClean="0">
                <a:latin typeface="Calibri"/>
                <a:ea typeface="Calibri"/>
                <a:cs typeface="Times New Roman"/>
                <a:sym typeface="Wingdings" pitchFamily="2" charset="2"/>
              </a:rPr>
              <a:t>  </a:t>
            </a:r>
            <a:r>
              <a:rPr lang="en-US" b="1" dirty="0" err="1" smtClean="0">
                <a:latin typeface="Calibri"/>
                <a:ea typeface="Calibri"/>
                <a:cs typeface="Times New Roman"/>
                <a:sym typeface="Wingdings" pitchFamily="2" charset="2"/>
              </a:rPr>
              <a:t>pa:ko</a:t>
            </a:r>
            <a:r>
              <a:rPr lang="es-UY" b="1" dirty="0" smtClean="0">
                <a:latin typeface="Calibri"/>
                <a:ea typeface="Calibri"/>
                <a:cs typeface="Times New Roman"/>
              </a:rPr>
              <a:t>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UY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UY" b="1" dirty="0" smtClean="0">
                <a:latin typeface="Calibri"/>
                <a:ea typeface="Calibri"/>
                <a:cs typeface="Times New Roman"/>
              </a:rPr>
              <a:t>     </a:t>
            </a:r>
            <a:r>
              <a:rPr lang="es-UY" sz="2800" b="1" dirty="0" err="1" smtClean="0">
                <a:latin typeface="Calibri"/>
                <a:ea typeface="Calibri"/>
                <a:cs typeface="Times New Roman"/>
              </a:rPr>
              <a:t>as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pa:ko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latin typeface="Calibri"/>
                <a:ea typeface="Calibri"/>
                <a:cs typeface="Times New Roman"/>
                <a:sym typeface="Wingdings"/>
              </a:rPr>
              <a:t>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le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chien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(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qui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est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ici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)</a:t>
            </a:r>
            <a:endParaRPr lang="es-ES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UY" sz="2800" dirty="0">
                <a:latin typeface="Calibri"/>
                <a:ea typeface="Calibri"/>
                <a:cs typeface="Times New Roman"/>
              </a:rPr>
              <a:t>     </a:t>
            </a:r>
            <a:r>
              <a:rPr lang="es-UY" sz="2800" b="1" dirty="0" err="1">
                <a:latin typeface="Calibri"/>
                <a:ea typeface="Calibri"/>
                <a:cs typeface="Times New Roman"/>
              </a:rPr>
              <a:t>kos</a:t>
            </a:r>
            <a:r>
              <a:rPr lang="es-UY" sz="2800" dirty="0" err="1">
                <a:latin typeface="Calibri"/>
                <a:ea typeface="Calibri"/>
                <a:cs typeface="Times New Roman"/>
              </a:rPr>
              <a:t>pa:ko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latin typeface="Calibri"/>
                <a:ea typeface="Calibri"/>
                <a:cs typeface="Times New Roman"/>
                <a:sym typeface="Wingdings"/>
              </a:rPr>
              <a:t>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le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chien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perro 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qui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n’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est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pas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ici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)</a:t>
            </a:r>
            <a:endParaRPr lang="es-ES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UY" sz="2800" b="1" dirty="0">
                <a:latin typeface="Calibri"/>
                <a:ea typeface="Calibri"/>
                <a:cs typeface="Times New Roman"/>
              </a:rPr>
              <a:t>     </a:t>
            </a:r>
            <a:r>
              <a:rPr lang="es-UY" sz="2800" b="1" dirty="0" err="1">
                <a:latin typeface="Calibri"/>
                <a:ea typeface="Calibri"/>
                <a:cs typeface="Times New Roman"/>
              </a:rPr>
              <a:t>os</a:t>
            </a:r>
            <a:r>
              <a:rPr lang="es-UY" sz="2800" dirty="0" err="1">
                <a:latin typeface="Calibri"/>
                <a:ea typeface="Calibri"/>
                <a:cs typeface="Times New Roman"/>
              </a:rPr>
              <a:t>pa:ko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latin typeface="Calibri"/>
                <a:ea typeface="Calibri"/>
                <a:cs typeface="Times New Roman"/>
                <a:sym typeface="Wingdings"/>
              </a:rPr>
              <a:t></a:t>
            </a:r>
            <a:r>
              <a:rPr lang="es-UY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le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chien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( </a:t>
            </a:r>
            <a:r>
              <a:rPr lang="es-UY" sz="2800" dirty="0" err="1" smtClean="0">
                <a:latin typeface="Calibri"/>
                <a:ea typeface="Calibri"/>
                <a:cs typeface="Times New Roman"/>
              </a:rPr>
              <a:t>qui</a:t>
            </a:r>
            <a:r>
              <a:rPr lang="es-UY" sz="2800" dirty="0" smtClean="0">
                <a:latin typeface="Calibri"/>
                <a:ea typeface="Calibri"/>
                <a:cs typeface="Times New Roman"/>
              </a:rPr>
              <a:t> n’ existe plus)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UY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UY" sz="3600" dirty="0" smtClean="0">
                <a:latin typeface="Calibri"/>
                <a:ea typeface="Calibri"/>
                <a:cs typeface="Times New Roman"/>
              </a:rPr>
              <a:t>Le </a:t>
            </a:r>
            <a:r>
              <a:rPr lang="es-UY" sz="3600" dirty="0" err="1" smtClean="0">
                <a:latin typeface="Calibri"/>
                <a:ea typeface="Calibri"/>
                <a:cs typeface="Times New Roman"/>
              </a:rPr>
              <a:t>pr</a:t>
            </a:r>
            <a:r>
              <a:rPr lang="es-ES" sz="3600" dirty="0" smtClean="0">
                <a:latin typeface="Calibri"/>
                <a:ea typeface="Calibri"/>
                <a:cs typeface="Times New Roman"/>
              </a:rPr>
              <a:t>é</a:t>
            </a:r>
            <a:r>
              <a:rPr lang="es-UY" sz="3600" dirty="0" err="1" smtClean="0">
                <a:latin typeface="Calibri"/>
                <a:ea typeface="Calibri"/>
                <a:cs typeface="Times New Roman"/>
              </a:rPr>
              <a:t>fixe</a:t>
            </a:r>
            <a:r>
              <a:rPr lang="es-UY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3600" dirty="0" err="1" smtClean="0">
                <a:latin typeface="Calibri"/>
                <a:ea typeface="Calibri"/>
                <a:cs typeface="Times New Roman"/>
              </a:rPr>
              <a:t>déterminant</a:t>
            </a:r>
            <a:r>
              <a:rPr lang="es-UY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UY" sz="3600" dirty="0" err="1" smtClean="0">
                <a:latin typeface="Calibri"/>
                <a:ea typeface="Calibri"/>
                <a:cs typeface="Times New Roman"/>
              </a:rPr>
              <a:t>qualifie</a:t>
            </a:r>
            <a:r>
              <a:rPr lang="es-UY" sz="3600" dirty="0" smtClean="0">
                <a:latin typeface="Calibri"/>
                <a:ea typeface="Calibri"/>
                <a:cs typeface="Times New Roman"/>
              </a:rPr>
              <a:t> en </a:t>
            </a:r>
            <a:r>
              <a:rPr lang="es-UY" sz="3600" dirty="0" err="1" smtClean="0">
                <a:latin typeface="Calibri"/>
                <a:ea typeface="Calibri"/>
                <a:cs typeface="Times New Roman"/>
              </a:rPr>
              <a:t>genre</a:t>
            </a:r>
            <a:r>
              <a:rPr lang="es-UY" sz="3600" dirty="0" smtClean="0">
                <a:latin typeface="Calibri"/>
                <a:ea typeface="Calibri"/>
                <a:cs typeface="Times New Roman"/>
              </a:rPr>
              <a:t>, nombre et </a:t>
            </a:r>
            <a:r>
              <a:rPr lang="es-UY" sz="3600" dirty="0" err="1" smtClean="0">
                <a:latin typeface="Calibri"/>
                <a:ea typeface="Calibri"/>
                <a:cs typeface="Times New Roman"/>
              </a:rPr>
              <a:t>présence</a:t>
            </a:r>
            <a:r>
              <a:rPr lang="es-UY" sz="3600" dirty="0" smtClean="0">
                <a:latin typeface="Calibri"/>
                <a:ea typeface="Calibri"/>
                <a:cs typeface="Times New Roman"/>
              </a:rPr>
              <a:t>.</a:t>
            </a:r>
            <a:endParaRPr lang="es-ES" sz="3600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33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ES" dirty="0" err="1" smtClean="0"/>
              <a:t>Mosetén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392488"/>
          </a:xfrm>
        </p:spPr>
        <p:txBody>
          <a:bodyPr>
            <a:normAutofit fontScale="77500" lnSpcReduction="20000"/>
          </a:bodyPr>
          <a:lstStyle/>
          <a:p>
            <a:pPr marL="1828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s-ES" sz="3800" i="1" dirty="0" smtClean="0">
                <a:latin typeface="Calibri"/>
                <a:ea typeface="Times New Roman"/>
                <a:cs typeface="Times New Roman"/>
              </a:rPr>
              <a:t>Elle </a:t>
            </a:r>
            <a:r>
              <a:rPr lang="es-ES" sz="3800" i="1" dirty="0" err="1" smtClean="0">
                <a:latin typeface="Calibri"/>
                <a:ea typeface="Times New Roman"/>
                <a:cs typeface="Times New Roman"/>
              </a:rPr>
              <a:t>est</a:t>
            </a:r>
            <a:r>
              <a:rPr lang="es-ES" sz="3800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i="1" dirty="0" err="1" smtClean="0">
                <a:latin typeface="Calibri"/>
                <a:ea typeface="Times New Roman"/>
                <a:cs typeface="Times New Roman"/>
              </a:rPr>
              <a:t>allée</a:t>
            </a:r>
            <a:r>
              <a:rPr lang="es-ES" sz="3800" i="1" dirty="0" smtClean="0">
                <a:latin typeface="Calibri"/>
                <a:ea typeface="Times New Roman"/>
                <a:cs typeface="Times New Roman"/>
              </a:rPr>
              <a:t> et elle </a:t>
            </a:r>
            <a:r>
              <a:rPr lang="es-ES" sz="3800" i="1" dirty="0" err="1" smtClean="0">
                <a:latin typeface="Calibri"/>
                <a:ea typeface="Times New Roman"/>
                <a:cs typeface="Times New Roman"/>
              </a:rPr>
              <a:t>est</a:t>
            </a:r>
            <a:r>
              <a:rPr lang="es-ES" sz="3800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i="1" dirty="0" err="1" smtClean="0">
                <a:latin typeface="Calibri"/>
                <a:ea typeface="Times New Roman"/>
                <a:cs typeface="Times New Roman"/>
              </a:rPr>
              <a:t>revenue</a:t>
            </a:r>
            <a:endParaRPr lang="es-ES" sz="3800" i="1" dirty="0" smtClean="0">
              <a:latin typeface="Calibri"/>
              <a:ea typeface="Times New Roman"/>
              <a:cs typeface="Times New Roman"/>
            </a:endParaRPr>
          </a:p>
          <a:p>
            <a:pPr marL="182880" indent="0">
              <a:lnSpc>
                <a:spcPct val="115000"/>
              </a:lnSpc>
              <a:spcAft>
                <a:spcPts val="600"/>
              </a:spcAft>
              <a:buNone/>
            </a:pPr>
            <a:endParaRPr lang="es-ES" sz="3800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s-ES" sz="3800" dirty="0" err="1" smtClean="0">
                <a:latin typeface="Calibri"/>
                <a:ea typeface="Times New Roman"/>
                <a:cs typeface="Times New Roman"/>
              </a:rPr>
              <a:t>M</a:t>
            </a:r>
            <a:r>
              <a:rPr lang="es-ES" sz="3800" dirty="0" err="1" smtClean="0">
                <a:latin typeface="Calibri"/>
                <a:ea typeface="Times New Roman"/>
                <a:cs typeface="Calibri"/>
              </a:rPr>
              <a:t>ö</a:t>
            </a:r>
            <a:r>
              <a:rPr lang="es-ES" sz="3800" dirty="0" err="1" smtClean="0">
                <a:latin typeface="Calibri"/>
                <a:ea typeface="Times New Roman"/>
                <a:cs typeface="Times New Roman"/>
              </a:rPr>
              <a:t>we</a:t>
            </a:r>
            <a:r>
              <a:rPr lang="es-ES" sz="3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dirty="0" err="1">
                <a:latin typeface="Calibri"/>
                <a:ea typeface="Times New Roman"/>
                <a:cs typeface="Times New Roman"/>
              </a:rPr>
              <a:t>katyi</a:t>
            </a:r>
            <a:r>
              <a:rPr lang="es-ES" sz="3800" dirty="0">
                <a:latin typeface="Calibri"/>
                <a:ea typeface="Times New Roman"/>
                <a:cs typeface="Times New Roman"/>
              </a:rPr>
              <a:t>´ </a:t>
            </a:r>
            <a:r>
              <a:rPr lang="es-ES" sz="3800" dirty="0" err="1">
                <a:latin typeface="Calibri"/>
                <a:ea typeface="Times New Roman"/>
                <a:cs typeface="Times New Roman"/>
              </a:rPr>
              <a:t>jadyiki</a:t>
            </a:r>
            <a:r>
              <a:rPr lang="es-ES" sz="3800" dirty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dirty="0">
                <a:latin typeface="Calibri"/>
                <a:ea typeface="Times New Roman"/>
                <a:cs typeface="Calibri"/>
              </a:rPr>
              <a:t>=</a:t>
            </a:r>
            <a:r>
              <a:rPr lang="es-ES" sz="3800" dirty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dirty="0" smtClean="0">
                <a:latin typeface="Calibri"/>
                <a:ea typeface="Times New Roman"/>
                <a:cs typeface="Times New Roman"/>
              </a:rPr>
              <a:t>(</a:t>
            </a:r>
            <a:r>
              <a:rPr lang="es-ES" sz="3800" dirty="0" err="1" smtClean="0">
                <a:latin typeface="Calibri"/>
                <a:ea typeface="Times New Roman"/>
                <a:cs typeface="Times New Roman"/>
              </a:rPr>
              <a:t>quelqu´un</a:t>
            </a:r>
            <a:r>
              <a:rPr lang="es-ES" sz="3800" dirty="0" smtClean="0">
                <a:latin typeface="Calibri"/>
                <a:ea typeface="Times New Roman"/>
                <a:cs typeface="Times New Roman"/>
              </a:rPr>
              <a:t> me </a:t>
            </a:r>
            <a:r>
              <a:rPr lang="es-ES" sz="3800" dirty="0" err="1" smtClean="0">
                <a:latin typeface="Calibri"/>
                <a:ea typeface="Times New Roman"/>
                <a:cs typeface="Times New Roman"/>
              </a:rPr>
              <a:t>l´a</a:t>
            </a:r>
            <a:r>
              <a:rPr lang="es-ES" sz="3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dirty="0" err="1" smtClean="0">
                <a:latin typeface="Calibri"/>
                <a:ea typeface="Times New Roman"/>
                <a:cs typeface="Times New Roman"/>
              </a:rPr>
              <a:t>dit</a:t>
            </a:r>
            <a:r>
              <a:rPr lang="es-ES" sz="3800" dirty="0" smtClean="0">
                <a:latin typeface="Calibri"/>
                <a:ea typeface="Times New Roman"/>
                <a:cs typeface="Times New Roman"/>
              </a:rPr>
              <a:t>) </a:t>
            </a:r>
          </a:p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s-ES" sz="3800" dirty="0" err="1" smtClean="0">
                <a:latin typeface="Calibri"/>
                <a:ea typeface="Times New Roman"/>
                <a:cs typeface="Times New Roman"/>
              </a:rPr>
              <a:t>Möwe</a:t>
            </a:r>
            <a:r>
              <a:rPr lang="es-ES" sz="3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dirty="0" err="1">
                <a:latin typeface="Calibri"/>
                <a:ea typeface="Times New Roman"/>
                <a:cs typeface="Times New Roman"/>
              </a:rPr>
              <a:t>ishtyi</a:t>
            </a:r>
            <a:r>
              <a:rPr lang="es-ES" sz="3800" dirty="0">
                <a:latin typeface="Calibri"/>
                <a:ea typeface="Times New Roman"/>
                <a:cs typeface="Times New Roman"/>
              </a:rPr>
              <a:t>´ </a:t>
            </a:r>
            <a:r>
              <a:rPr lang="es-ES" sz="3800" dirty="0" err="1">
                <a:latin typeface="Calibri"/>
                <a:ea typeface="Times New Roman"/>
                <a:cs typeface="Times New Roman"/>
              </a:rPr>
              <a:t>jadyiki</a:t>
            </a:r>
            <a:r>
              <a:rPr lang="es-ES" sz="3800" dirty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800" dirty="0">
                <a:latin typeface="Calibri"/>
                <a:ea typeface="Times New Roman"/>
                <a:cs typeface="Calibri"/>
              </a:rPr>
              <a:t>= 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(je </a:t>
            </a:r>
            <a:r>
              <a:rPr lang="es-ES" sz="3800" dirty="0" err="1" smtClean="0">
                <a:latin typeface="Calibri"/>
                <a:ea typeface="Times New Roman"/>
                <a:cs typeface="Calibri"/>
              </a:rPr>
              <a:t>l´ai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es-ES" sz="3800" dirty="0" err="1" smtClean="0">
                <a:latin typeface="Calibri"/>
                <a:ea typeface="Times New Roman"/>
                <a:cs typeface="Calibri"/>
              </a:rPr>
              <a:t>vue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)</a:t>
            </a:r>
            <a:endParaRPr lang="es-ES" sz="3800" dirty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s-ES" sz="3800" dirty="0" err="1">
                <a:latin typeface="Calibri"/>
                <a:ea typeface="Times New Roman"/>
                <a:cs typeface="Calibri"/>
              </a:rPr>
              <a:t>Möwe</a:t>
            </a:r>
            <a:r>
              <a:rPr lang="es-ES" sz="3800" dirty="0">
                <a:latin typeface="Calibri"/>
                <a:ea typeface="Times New Roman"/>
                <a:cs typeface="Calibri"/>
              </a:rPr>
              <a:t> </a:t>
            </a:r>
            <a:r>
              <a:rPr lang="es-ES" sz="3800" dirty="0" err="1" smtClean="0">
                <a:latin typeface="Calibri"/>
                <a:ea typeface="Times New Roman"/>
                <a:cs typeface="Calibri"/>
              </a:rPr>
              <a:t>ake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es-ES" sz="3800" dirty="0" err="1" smtClean="0">
                <a:latin typeface="Calibri"/>
                <a:ea typeface="Times New Roman"/>
                <a:cs typeface="Calibri"/>
              </a:rPr>
              <a:t>jadyiki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  </a:t>
            </a:r>
            <a:r>
              <a:rPr lang="es-ES" sz="3800" dirty="0">
                <a:latin typeface="Calibri"/>
                <a:ea typeface="Times New Roman"/>
                <a:cs typeface="Calibri"/>
              </a:rPr>
              <a:t>= 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(je le </a:t>
            </a:r>
            <a:r>
              <a:rPr lang="es-ES" sz="3800" dirty="0" err="1" smtClean="0">
                <a:latin typeface="Calibri"/>
                <a:ea typeface="Times New Roman"/>
                <a:cs typeface="Calibri"/>
              </a:rPr>
              <a:t>déduis</a:t>
            </a:r>
            <a:r>
              <a:rPr lang="es-ES" sz="3800" dirty="0" smtClean="0">
                <a:latin typeface="Calibri"/>
                <a:ea typeface="Times New Roman"/>
                <a:cs typeface="Calibri"/>
              </a:rPr>
              <a:t>)</a:t>
            </a:r>
          </a:p>
          <a:p>
            <a:pPr marL="182880" indent="0">
              <a:lnSpc>
                <a:spcPct val="115000"/>
              </a:lnSpc>
              <a:spcAft>
                <a:spcPts val="600"/>
              </a:spcAft>
              <a:buNone/>
            </a:pPr>
            <a:endParaRPr lang="es-ES" sz="3600" dirty="0" smtClean="0">
              <a:latin typeface="Calibri"/>
              <a:ea typeface="Times New Roman"/>
              <a:cs typeface="Calibri"/>
            </a:endParaRPr>
          </a:p>
          <a:p>
            <a:pPr marL="1828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s-ES" sz="3600" dirty="0" smtClean="0">
                <a:latin typeface="Calibri"/>
                <a:ea typeface="Times New Roman"/>
                <a:cs typeface="Calibri"/>
              </a:rPr>
              <a:t>Le 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morphème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 «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évidentiel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» 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permet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 de 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distinguer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, la 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rumeur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, le 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sensoriel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 et le </a:t>
            </a:r>
            <a:r>
              <a:rPr lang="es-ES" sz="3600" dirty="0" err="1" smtClean="0">
                <a:latin typeface="Calibri"/>
                <a:ea typeface="Times New Roman"/>
                <a:cs typeface="Calibri"/>
              </a:rPr>
              <a:t>déductif</a:t>
            </a:r>
            <a:r>
              <a:rPr lang="es-ES" sz="3600" dirty="0" smtClean="0">
                <a:latin typeface="Calibri"/>
                <a:ea typeface="Times New Roman"/>
                <a:cs typeface="Calibri"/>
              </a:rPr>
              <a:t>.</a:t>
            </a:r>
            <a:endParaRPr lang="es-ES" sz="3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46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Travail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interculturel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064896" cy="3843789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r-BE" sz="3600" b="1" dirty="0" smtClean="0">
                <a:solidFill>
                  <a:schemeClr val="bg2">
                    <a:lumMod val="50000"/>
                  </a:schemeClr>
                </a:solidFill>
              </a:rPr>
              <a:t>Projets communs</a:t>
            </a:r>
          </a:p>
          <a:p>
            <a:pPr marL="68580" indent="0">
              <a:buNone/>
            </a:pPr>
            <a:r>
              <a:rPr lang="fr-BE" sz="3600" dirty="0" smtClean="0">
                <a:solidFill>
                  <a:schemeClr val="bg2">
                    <a:lumMod val="50000"/>
                  </a:schemeClr>
                </a:solidFill>
              </a:rPr>
              <a:t>Animés par la curiosité positive et l´envie de connaître et d´être connu</a:t>
            </a:r>
          </a:p>
          <a:p>
            <a:endParaRPr lang="es-ES" dirty="0"/>
          </a:p>
          <a:p>
            <a:pPr marL="68580" indent="0">
              <a:buNone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via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rencontres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échanges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, atelier</a:t>
            </a:r>
          </a:p>
          <a:p>
            <a:pPr marL="68580" indent="0">
              <a:buNone/>
            </a:pPr>
            <a:endParaRPr lang="es-E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Création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réseaux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d´écoles</a:t>
            </a:r>
            <a:endParaRPr lang="es-E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970683" y="436510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8000" dirty="0" err="1" smtClean="0"/>
              <a:t>Merci</a:t>
            </a:r>
            <a:endParaRPr lang="es-ES" sz="8000" dirty="0"/>
          </a:p>
        </p:txBody>
      </p:sp>
      <p:pic>
        <p:nvPicPr>
          <p:cNvPr id="1026" name="Picture 2" descr="C:\Users\PASCAL\Desktop\Salinita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0260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1691680" cy="6880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 smtClean="0"/>
              <a:t>M</a:t>
            </a:r>
          </a:p>
          <a:p>
            <a:pPr algn="ctr"/>
            <a:r>
              <a:rPr lang="es-ES" sz="7200" dirty="0" smtClean="0"/>
              <a:t>E</a:t>
            </a:r>
          </a:p>
          <a:p>
            <a:pPr algn="ctr"/>
            <a:r>
              <a:rPr lang="es-ES" sz="7200" dirty="0" smtClean="0"/>
              <a:t>R</a:t>
            </a:r>
          </a:p>
          <a:p>
            <a:pPr algn="ctr"/>
            <a:r>
              <a:rPr lang="es-ES" sz="7200" dirty="0" smtClean="0"/>
              <a:t>C</a:t>
            </a:r>
          </a:p>
          <a:p>
            <a:pPr algn="ctr"/>
            <a:r>
              <a:rPr lang="es-ES" sz="7200" dirty="0"/>
              <a:t>I</a:t>
            </a:r>
            <a:endParaRPr lang="es-ES" sz="7200" dirty="0" smtClean="0"/>
          </a:p>
        </p:txBody>
      </p:sp>
    </p:spTree>
    <p:extLst>
      <p:ext uri="{BB962C8B-B14F-4D97-AF65-F5344CB8AC3E}">
        <p14:creationId xmlns:p14="http://schemas.microsoft.com/office/powerpoint/2010/main" val="8325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92088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s-ES" b="1" dirty="0" err="1" smtClean="0"/>
              <a:t>Bolivie</a:t>
            </a:r>
            <a:r>
              <a:rPr lang="es-ES" b="1" dirty="0" smtClean="0"/>
              <a:t>: Une </a:t>
            </a:r>
            <a:r>
              <a:rPr lang="es-ES" b="1" dirty="0" err="1" smtClean="0"/>
              <a:t>complexité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94318" y="3065308"/>
            <a:ext cx="324036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s-ES" sz="2800" b="1" dirty="0" err="1" smtClean="0">
                <a:solidFill>
                  <a:srgbClr val="0070C0"/>
                </a:solidFill>
              </a:rPr>
              <a:t>Ethnique</a:t>
            </a:r>
            <a:endParaRPr lang="es-E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36 nations</a:t>
            </a:r>
          </a:p>
          <a:p>
            <a:r>
              <a:rPr lang="es-ES" sz="2800" b="1" dirty="0" smtClean="0">
                <a:solidFill>
                  <a:srgbClr val="0070C0"/>
                </a:solidFill>
              </a:rPr>
              <a:t>+ 2</a:t>
            </a:r>
          </a:p>
          <a:p>
            <a:r>
              <a:rPr lang="es-ES" sz="2800" b="1" dirty="0" err="1" smtClean="0">
                <a:solidFill>
                  <a:srgbClr val="0070C0"/>
                </a:solidFill>
              </a:rPr>
              <a:t>Multi</a:t>
            </a:r>
            <a:endParaRPr lang="es-ES" sz="2800" b="1" dirty="0" smtClean="0">
              <a:solidFill>
                <a:srgbClr val="0070C0"/>
              </a:solidFill>
            </a:endParaRPr>
          </a:p>
          <a:p>
            <a:endParaRPr lang="es-ES" sz="2800" b="1" dirty="0" smtClean="0">
              <a:solidFill>
                <a:srgbClr val="0070C0"/>
              </a:solidFill>
            </a:endParaRPr>
          </a:p>
          <a:p>
            <a:endParaRPr lang="es-ES" sz="2800" b="1" dirty="0">
              <a:solidFill>
                <a:srgbClr val="0070C0"/>
              </a:solidFill>
            </a:endParaRPr>
          </a:p>
          <a:p>
            <a:endParaRPr lang="es-ES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ES" sz="2800" b="1" dirty="0" err="1" smtClean="0">
                <a:solidFill>
                  <a:srgbClr val="FF0000"/>
                </a:solidFill>
              </a:rPr>
              <a:t>Sociale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sz="2800" b="1" dirty="0" err="1" smtClean="0">
                <a:solidFill>
                  <a:srgbClr val="FF0000"/>
                </a:solidFill>
              </a:rPr>
              <a:t>Ville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&gt;&lt; Camp.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Ecole</a:t>
            </a:r>
            <a:r>
              <a:rPr lang="en-US" sz="2800" b="1" dirty="0" smtClean="0">
                <a:solidFill>
                  <a:srgbClr val="FF0000"/>
                </a:solidFill>
              </a:rPr>
              <a:t> &gt;&lt; Com.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s-ES" sz="2800" b="1" dirty="0" smtClean="0">
              <a:solidFill>
                <a:srgbClr val="0070C0"/>
              </a:solidFill>
            </a:endParaRPr>
          </a:p>
          <a:p>
            <a:endParaRPr lang="es-E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2800" b="1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endParaRPr lang="es-ES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24128" y="1556792"/>
            <a:ext cx="2952328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s-ES" sz="2800" b="1" dirty="0" err="1" smtClean="0">
                <a:solidFill>
                  <a:schemeClr val="tx1"/>
                </a:solidFill>
              </a:rPr>
              <a:t>Linguistique</a:t>
            </a:r>
            <a:endParaRPr lang="es-ES" sz="2800" b="1" dirty="0" smtClean="0">
              <a:solidFill>
                <a:schemeClr val="tx1"/>
              </a:solidFill>
            </a:endParaRPr>
          </a:p>
          <a:p>
            <a:r>
              <a:rPr lang="es-ES" sz="2800" b="1" dirty="0" smtClean="0">
                <a:solidFill>
                  <a:schemeClr val="tx1"/>
                </a:solidFill>
              </a:rPr>
              <a:t>37 </a:t>
            </a:r>
            <a:r>
              <a:rPr lang="es-ES" sz="2800" b="1" dirty="0" err="1" smtClean="0">
                <a:solidFill>
                  <a:schemeClr val="tx1"/>
                </a:solidFill>
              </a:rPr>
              <a:t>langues</a:t>
            </a:r>
            <a:endParaRPr lang="es-ES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s-ES" sz="2800" b="1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s-ES" sz="2800" b="1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</a:rPr>
              <a:t>Scolaire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</a:rPr>
              <a:t>Multiâge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s-ES" sz="2800" b="1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E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Académique</a:t>
            </a:r>
            <a:endParaRPr lang="es-E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s-E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niveaux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dirty="0" smtClean="0"/>
              <a:t>44ni</a:t>
            </a:r>
            <a:endParaRPr lang="es-ES" dirty="0"/>
          </a:p>
        </p:txBody>
      </p:sp>
      <p:pic>
        <p:nvPicPr>
          <p:cNvPr id="3074" name="Picture 2" descr="http://upload.wikimedia.org/wikipedia/commons/thumb/c/c4/Pueblos_originarios_de_Bolivia.png/250px-Pueblos_originarios_de_Boliv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95788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2699792" y="6453336"/>
            <a:ext cx="6777317" cy="350897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33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es-ES" sz="3200" dirty="0" err="1" smtClean="0"/>
              <a:t>Divers</a:t>
            </a:r>
            <a:r>
              <a:rPr lang="es-ES" sz="3200" dirty="0" err="1" smtClean="0"/>
              <a:t>ité</a:t>
            </a:r>
            <a:r>
              <a:rPr lang="es-ES" sz="3200" dirty="0" smtClean="0"/>
              <a:t> </a:t>
            </a:r>
            <a:r>
              <a:rPr lang="es-ES" sz="3200" dirty="0" err="1" smtClean="0"/>
              <a:t>linguistique</a:t>
            </a:r>
            <a:r>
              <a:rPr lang="es-ES" sz="3200" dirty="0" smtClean="0"/>
              <a:t> en </a:t>
            </a:r>
            <a:r>
              <a:rPr lang="es-ES" sz="3200" dirty="0" err="1"/>
              <a:t>danger</a:t>
            </a:r>
            <a:endParaRPr lang="es-ES" sz="32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600866"/>
              </p:ext>
            </p:extLst>
          </p:nvPr>
        </p:nvGraphicFramePr>
        <p:xfrm>
          <a:off x="899592" y="1268765"/>
          <a:ext cx="7704856" cy="552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728192"/>
                <a:gridCol w="1656184"/>
                <a:gridCol w="1584176"/>
                <a:gridCol w="1728192"/>
              </a:tblGrid>
              <a:tr h="79280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400" kern="150" dirty="0">
                          <a:effectLst/>
                          <a:latin typeface="Calibri"/>
                          <a:ea typeface="SimSun"/>
                          <a:cs typeface="Mangal"/>
                        </a:rPr>
                        <a:t>vulnerable</a:t>
                      </a:r>
                      <a:endParaRPr lang="es-ES" sz="24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400" kern="150" dirty="0">
                          <a:effectLst/>
                          <a:latin typeface="Calibri"/>
                          <a:ea typeface="SimSun"/>
                          <a:cs typeface="Mangal"/>
                        </a:rPr>
                        <a:t>en peligro</a:t>
                      </a:r>
                      <a:endParaRPr lang="es-ES" sz="24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400" kern="150" dirty="0">
                          <a:effectLst/>
                          <a:latin typeface="Calibri"/>
                          <a:ea typeface="SimSun"/>
                          <a:cs typeface="Mangal"/>
                        </a:rPr>
                        <a:t>En serio peligro</a:t>
                      </a:r>
                      <a:endParaRPr lang="es-ES" sz="24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400" kern="150" dirty="0">
                          <a:effectLst/>
                          <a:latin typeface="Calibri"/>
                          <a:ea typeface="SimSun"/>
                          <a:cs typeface="Mangal"/>
                        </a:rPr>
                        <a:t>en situación crítica</a:t>
                      </a:r>
                      <a:endParaRPr lang="es-ES" sz="24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10942">
                <a:tc rowSpan="2">
                  <a:txBody>
                    <a:bodyPr/>
                    <a:lstStyle/>
                    <a:p>
                      <a:r>
                        <a:rPr lang="es-ES" dirty="0" err="1" smtClean="0"/>
                        <a:t>Terres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basses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Guaraní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Ayoreo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Araona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Baure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 smtClean="0">
                          <a:latin typeface="Calibri" pitchFamily="34" charset="0"/>
                          <a:cs typeface="Calibri" pitchFamily="34" charset="0"/>
                        </a:rPr>
                        <a:t>Tsimane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Besiro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Machineri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Cayubaba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 smtClean="0">
                          <a:latin typeface="Calibri" pitchFamily="34" charset="0"/>
                          <a:cs typeface="Calibri" pitchFamily="34" charset="0"/>
                        </a:rPr>
                        <a:t>Weenhayek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Cavineño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Moseten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Itonama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Chacobo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Movima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Jorá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Esse ejja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Siriono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Leco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Guarayo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Tapiete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Moré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Mojeño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Yaminahua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Pacahuara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Tacana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Yuki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Paunaca</a:t>
                      </a:r>
                      <a:endParaRPr lang="es-ES" sz="2000" kern="15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/>
                </a:tc>
              </a:tr>
              <a:tr h="4109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Yuracaré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Reyesano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4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Terres</a:t>
                      </a:r>
                      <a:endParaRPr lang="es-E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Quechua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Chipaya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kern="150" dirty="0" err="1">
                          <a:effectLst/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Callahualla</a:t>
                      </a:r>
                      <a:endParaRPr lang="es-ES" sz="2000" kern="15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34925" marR="34925" marT="34925" marB="3492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7287">
                <a:tc>
                  <a:txBody>
                    <a:bodyPr/>
                    <a:lstStyle/>
                    <a:p>
                      <a:r>
                        <a:rPr lang="es-ES" dirty="0" smtClean="0"/>
                        <a:t>hautes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 smtClean="0">
                          <a:latin typeface="Calibri" pitchFamily="34" charset="0"/>
                          <a:cs typeface="Calibri" pitchFamily="34" charset="0"/>
                        </a:rPr>
                        <a:t>Aymara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i="1" dirty="0" smtClean="0">
                          <a:latin typeface="Calibri" pitchFamily="34" charset="0"/>
                          <a:cs typeface="Calibri" pitchFamily="34" charset="0"/>
                        </a:rPr>
                        <a:t>UNESCO,</a:t>
                      </a:r>
                      <a:r>
                        <a:rPr lang="es-ES" sz="1600" i="1" baseline="0" dirty="0" smtClean="0">
                          <a:latin typeface="Calibri" pitchFamily="34" charset="0"/>
                          <a:cs typeface="Calibri" pitchFamily="34" charset="0"/>
                        </a:rPr>
                        <a:t> 2012</a:t>
                      </a:r>
                      <a:endParaRPr lang="es-ES" sz="16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77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385112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sz="2700" dirty="0" err="1" smtClean="0">
                <a:solidFill>
                  <a:schemeClr val="bg1"/>
                </a:solidFill>
              </a:rPr>
              <a:t>Education</a:t>
            </a:r>
            <a:r>
              <a:rPr lang="es-ES" sz="2700" dirty="0" smtClean="0">
                <a:solidFill>
                  <a:schemeClr val="bg1"/>
                </a:solidFill>
              </a:rPr>
              <a:t> I </a:t>
            </a:r>
            <a:r>
              <a:rPr lang="es-ES" sz="2700" dirty="0" err="1" smtClean="0">
                <a:solidFill>
                  <a:schemeClr val="bg1"/>
                </a:solidFill>
              </a:rPr>
              <a:t>I</a:t>
            </a:r>
            <a:r>
              <a:rPr lang="es-ES" sz="2700" dirty="0" smtClean="0">
                <a:solidFill>
                  <a:schemeClr val="bg1"/>
                </a:solidFill>
              </a:rPr>
              <a:t> P </a:t>
            </a:r>
            <a:r>
              <a:rPr lang="es-ES" sz="2700" dirty="0" err="1" smtClean="0">
                <a:solidFill>
                  <a:schemeClr val="bg1"/>
                </a:solidFill>
              </a:rPr>
              <a:t>équitable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03611"/>
            <a:ext cx="8208912" cy="5229200"/>
          </a:xfrm>
        </p:spPr>
        <p:txBody>
          <a:bodyPr>
            <a:normAutofit/>
          </a:bodyPr>
          <a:lstStyle/>
          <a:p>
            <a:pPr marL="68580" indent="0" algn="just">
              <a:spcAft>
                <a:spcPts val="0"/>
              </a:spcAft>
              <a:buNone/>
            </a:pPr>
            <a:r>
              <a:rPr lang="fr-FR" sz="2200" i="1" dirty="0" smtClean="0">
                <a:latin typeface="Calibri"/>
                <a:ea typeface="Times New Roman"/>
                <a:cs typeface="Times New Roman"/>
              </a:rPr>
              <a:t>CPE</a:t>
            </a:r>
          </a:p>
          <a:p>
            <a:pPr marL="68580" indent="0" algn="just">
              <a:spcAft>
                <a:spcPts val="0"/>
              </a:spcAft>
              <a:buNone/>
            </a:pPr>
            <a:r>
              <a:rPr lang="fr-FR" i="1" dirty="0" smtClean="0">
                <a:latin typeface="Calibri"/>
                <a:ea typeface="Times New Roman"/>
                <a:cs typeface="Times New Roman"/>
              </a:rPr>
              <a:t>«La </a:t>
            </a:r>
            <a:r>
              <a:rPr lang="fr-FR" i="1" dirty="0">
                <a:latin typeface="Calibri"/>
                <a:ea typeface="Times New Roman"/>
                <a:cs typeface="Times New Roman"/>
              </a:rPr>
              <a:t>participation social et communautaire des mères et pères de famille dans le système éducatif est reconnue et garantie </a:t>
            </a:r>
            <a:r>
              <a:rPr lang="fr-FR" i="1" dirty="0" smtClean="0">
                <a:latin typeface="Calibri"/>
                <a:ea typeface="Times New Roman"/>
                <a:cs typeface="Times New Roman"/>
              </a:rPr>
              <a:t>[…] ». </a:t>
            </a:r>
            <a:r>
              <a:rPr lang="fr-FR" i="1" dirty="0">
                <a:latin typeface="Calibri"/>
                <a:ea typeface="Times New Roman"/>
                <a:cs typeface="Times New Roman"/>
              </a:rPr>
              <a:t>Art 2.I </a:t>
            </a:r>
            <a:endParaRPr lang="fr-FR" i="1" dirty="0" smtClean="0">
              <a:latin typeface="Calibri"/>
              <a:ea typeface="Times New Roman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es-ES" i="1" dirty="0" smtClean="0">
                <a:latin typeface="Calibri"/>
                <a:ea typeface="Times New Roman"/>
                <a:cs typeface="Times New Roman"/>
              </a:rPr>
              <a:t>«</a:t>
            </a:r>
            <a:r>
              <a:rPr lang="es-ES" i="1" dirty="0" err="1" smtClean="0">
                <a:latin typeface="Calibri"/>
                <a:ea typeface="Times New Roman"/>
                <a:cs typeface="Times New Roman"/>
              </a:rPr>
              <a:t>L’espagnol</a:t>
            </a:r>
            <a:r>
              <a:rPr lang="es-ES" i="1" dirty="0" smtClean="0">
                <a:latin typeface="Calibri"/>
                <a:ea typeface="Times New Roman"/>
                <a:cs typeface="Times New Roman"/>
              </a:rPr>
              <a:t> et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toutes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les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langues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des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nations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et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peuples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indigènes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«originarios» et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paysans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, </a:t>
            </a:r>
            <a:r>
              <a:rPr lang="es-ES" i="1" dirty="0" smtClean="0">
                <a:latin typeface="Calibri"/>
                <a:ea typeface="Times New Roman"/>
                <a:cs typeface="Times New Roman"/>
              </a:rPr>
              <a:t>[…], </a:t>
            </a:r>
            <a:r>
              <a:rPr lang="es-ES" i="1" dirty="0" err="1" smtClean="0">
                <a:latin typeface="Calibri"/>
                <a:ea typeface="Times New Roman"/>
                <a:cs typeface="Times New Roman"/>
              </a:rPr>
              <a:t>sont</a:t>
            </a:r>
            <a:r>
              <a:rPr lang="es-ES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langues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oficielles</a:t>
            </a:r>
            <a:r>
              <a:rPr lang="es-ES" i="1" dirty="0">
                <a:latin typeface="Calibri"/>
                <a:ea typeface="Times New Roman"/>
                <a:cs typeface="Times New Roman"/>
              </a:rPr>
              <a:t> de </a:t>
            </a:r>
            <a:r>
              <a:rPr lang="es-ES" i="1" dirty="0" err="1">
                <a:latin typeface="Calibri"/>
                <a:ea typeface="Times New Roman"/>
                <a:cs typeface="Times New Roman"/>
              </a:rPr>
              <a:t>l´Etat</a:t>
            </a:r>
            <a:r>
              <a:rPr lang="es-ES" i="1" dirty="0" smtClean="0">
                <a:latin typeface="Calibri"/>
                <a:ea typeface="Times New Roman"/>
                <a:cs typeface="Times New Roman"/>
              </a:rPr>
              <a:t>.» Art. 5</a:t>
            </a:r>
          </a:p>
          <a:p>
            <a:pPr marL="68580" indent="0" algn="just">
              <a:buNone/>
            </a:pPr>
            <a:endParaRPr lang="fr-FR" sz="2000" dirty="0" smtClean="0"/>
          </a:p>
          <a:p>
            <a:pPr marL="68580" indent="0" algn="just">
              <a:buNone/>
            </a:pPr>
            <a:r>
              <a:rPr lang="fr-FR" sz="2200" i="1" dirty="0" smtClean="0"/>
              <a:t>Loi </a:t>
            </a:r>
            <a:r>
              <a:rPr lang="fr-FR" sz="2200" i="1" dirty="0"/>
              <a:t>070</a:t>
            </a:r>
          </a:p>
          <a:p>
            <a:pPr marL="68580" indent="0" algn="just">
              <a:spcAft>
                <a:spcPts val="0"/>
              </a:spcAft>
              <a:buNone/>
            </a:pPr>
            <a:r>
              <a:rPr lang="fr-FR" i="1" dirty="0" smtClean="0">
                <a:latin typeface="Calibri"/>
                <a:ea typeface="Times New Roman"/>
                <a:cs typeface="Times New Roman"/>
              </a:rPr>
              <a:t>«</a:t>
            </a:r>
            <a:r>
              <a:rPr lang="fr-FR" i="1" dirty="0">
                <a:latin typeface="Calibri"/>
                <a:ea typeface="Times New Roman"/>
                <a:cs typeface="Times New Roman"/>
              </a:rPr>
              <a:t> </a:t>
            </a:r>
            <a:r>
              <a:rPr lang="fr-FR" i="1" dirty="0" smtClean="0">
                <a:latin typeface="Calibri"/>
                <a:ea typeface="Times New Roman"/>
                <a:cs typeface="Times New Roman"/>
              </a:rPr>
              <a:t>La </a:t>
            </a:r>
            <a:r>
              <a:rPr lang="fr-FR" i="1" dirty="0">
                <a:latin typeface="Calibri"/>
                <a:ea typeface="Times New Roman"/>
                <a:cs typeface="Times New Roman"/>
              </a:rPr>
              <a:t>éducation est communautaire, productive, </a:t>
            </a:r>
            <a:r>
              <a:rPr lang="en-US" i="1" dirty="0">
                <a:latin typeface="Calibri"/>
                <a:ea typeface="Times New Roman"/>
                <a:cs typeface="Times New Roman"/>
              </a:rPr>
              <a:t>[…]. </a:t>
            </a:r>
            <a:r>
              <a:rPr lang="en-US" i="1" dirty="0" smtClean="0">
                <a:latin typeface="Calibri"/>
                <a:ea typeface="Times New Roman"/>
                <a:cs typeface="Times New Roman"/>
              </a:rPr>
              <a:t>» Art 3</a:t>
            </a:r>
          </a:p>
          <a:p>
            <a:pPr marL="68580" indent="0" algn="just"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                                Mod</a:t>
            </a:r>
            <a:r>
              <a:rPr lang="es-ES" dirty="0" err="1">
                <a:latin typeface="Calibri"/>
                <a:ea typeface="Times New Roman"/>
                <a:cs typeface="Times New Roman"/>
              </a:rPr>
              <a:t>èle</a:t>
            </a:r>
            <a:r>
              <a:rPr lang="en-US" dirty="0">
                <a:latin typeface="Calibri"/>
                <a:ea typeface="Times New Roman"/>
                <a:cs typeface="Times New Roman"/>
              </a:rPr>
              <a:t> socio </a:t>
            </a:r>
            <a:r>
              <a:rPr lang="en-US" dirty="0" err="1">
                <a:latin typeface="Calibri"/>
                <a:ea typeface="Times New Roman"/>
                <a:cs typeface="Times New Roman"/>
              </a:rPr>
              <a:t>communautaire</a:t>
            </a:r>
            <a:r>
              <a:rPr lang="en-US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Calibri"/>
                <a:ea typeface="Times New Roman"/>
                <a:cs typeface="Times New Roman"/>
              </a:rPr>
              <a:t>productif</a:t>
            </a:r>
            <a:r>
              <a:rPr lang="en-US" dirty="0">
                <a:latin typeface="Calibri"/>
                <a:ea typeface="Times New Roman"/>
                <a:cs typeface="Times New Roman"/>
              </a:rPr>
              <a:t> </a:t>
            </a: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endParaRPr lang="en-US" sz="1200" i="1" dirty="0" smtClean="0">
              <a:latin typeface="Calibri"/>
              <a:ea typeface="Times New Roman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en-US" i="1" dirty="0" smtClean="0">
                <a:latin typeface="Calibri"/>
                <a:ea typeface="Times New Roman"/>
                <a:cs typeface="Times New Roman"/>
              </a:rPr>
              <a:t>«</a:t>
            </a:r>
            <a:r>
              <a:rPr lang="en-US" i="1" dirty="0">
                <a:latin typeface="Calibri"/>
                <a:ea typeface="Times New Roman"/>
                <a:cs typeface="Times New Roman"/>
              </a:rPr>
              <a:t>La </a:t>
            </a:r>
            <a:r>
              <a:rPr lang="en-US" i="1" dirty="0" err="1" smtClean="0">
                <a:latin typeface="Calibri"/>
                <a:ea typeface="Times New Roman"/>
                <a:cs typeface="Times New Roman"/>
              </a:rPr>
              <a:t>éducation</a:t>
            </a:r>
            <a:r>
              <a:rPr lang="en-US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latin typeface="Calibri"/>
                <a:ea typeface="Times New Roman"/>
                <a:cs typeface="Times New Roman"/>
              </a:rPr>
              <a:t>est</a:t>
            </a:r>
            <a:r>
              <a:rPr lang="en-US" i="1" dirty="0" smtClean="0">
                <a:latin typeface="Calibri"/>
                <a:ea typeface="Times New Roman"/>
                <a:cs typeface="Times New Roman"/>
              </a:rPr>
              <a:t> intra </a:t>
            </a:r>
            <a:r>
              <a:rPr lang="en-US" i="1" dirty="0" err="1" smtClean="0">
                <a:latin typeface="Calibri"/>
                <a:ea typeface="Times New Roman"/>
                <a:cs typeface="Times New Roman"/>
              </a:rPr>
              <a:t>interculturelle</a:t>
            </a:r>
            <a:r>
              <a:rPr lang="en-US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i="1" dirty="0">
                <a:latin typeface="Calibri"/>
                <a:ea typeface="Times New Roman"/>
                <a:cs typeface="Times New Roman"/>
              </a:rPr>
              <a:t>et </a:t>
            </a:r>
            <a:r>
              <a:rPr lang="en-US" i="1" dirty="0" err="1" smtClean="0">
                <a:latin typeface="Calibri"/>
                <a:ea typeface="Times New Roman"/>
                <a:cs typeface="Times New Roman"/>
              </a:rPr>
              <a:t>plurilingue</a:t>
            </a:r>
            <a:r>
              <a:rPr lang="en-US" i="1" dirty="0" smtClean="0">
                <a:latin typeface="Calibri"/>
                <a:ea typeface="Times New Roman"/>
                <a:cs typeface="Times New Roman"/>
              </a:rPr>
              <a:t> […].» Art 3</a:t>
            </a:r>
            <a:endParaRPr lang="en-US" i="1" dirty="0">
              <a:latin typeface="Calibri"/>
              <a:ea typeface="Times New Roman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endParaRPr lang="en-US" sz="2200" i="1" dirty="0">
              <a:latin typeface="Calibri"/>
              <a:ea typeface="Times New Roman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endParaRPr lang="es-ES" sz="2200" dirty="0"/>
          </a:p>
        </p:txBody>
      </p:sp>
      <p:sp>
        <p:nvSpPr>
          <p:cNvPr id="4" name="3 Rectángulo"/>
          <p:cNvSpPr/>
          <p:nvPr/>
        </p:nvSpPr>
        <p:spPr>
          <a:xfrm>
            <a:off x="2339752" y="1124744"/>
            <a:ext cx="5892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Condition Préalable : Cadre </a:t>
            </a:r>
            <a:r>
              <a:rPr lang="fr-FR" sz="2400" b="1" dirty="0"/>
              <a:t>légale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4 Flecha derecha"/>
          <p:cNvSpPr/>
          <p:nvPr/>
        </p:nvSpPr>
        <p:spPr>
          <a:xfrm>
            <a:off x="1907704" y="53732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85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9008" y="1717412"/>
            <a:ext cx="7920880" cy="4608512"/>
          </a:xfrm>
        </p:spPr>
        <p:txBody>
          <a:bodyPr>
            <a:normAutofit/>
          </a:bodyPr>
          <a:lstStyle/>
          <a:p>
            <a:pPr marL="68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800" dirty="0" smtClean="0">
                <a:latin typeface="Calibri"/>
                <a:ea typeface="Calibri"/>
                <a:cs typeface="Times New Roman"/>
              </a:rPr>
              <a:t>                                    </a:t>
            </a:r>
            <a:r>
              <a:rPr lang="es-ES" sz="2800" dirty="0" err="1" smtClean="0">
                <a:latin typeface="Calibri"/>
                <a:ea typeface="Calibri"/>
                <a:cs typeface="Times New Roman"/>
              </a:rPr>
              <a:t>Formation</a:t>
            </a:r>
            <a:endParaRPr lang="es-ES" sz="2800" dirty="0" smtClean="0">
              <a:latin typeface="Calibri"/>
              <a:ea typeface="Calibri"/>
              <a:cs typeface="Times New Roman"/>
            </a:endParaRPr>
          </a:p>
          <a:p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Les </a:t>
            </a:r>
            <a:r>
              <a:rPr lang="es-ES" dirty="0" err="1" smtClean="0"/>
              <a:t>instituteurs</a:t>
            </a:r>
            <a:r>
              <a:rPr lang="es-ES" dirty="0" smtClean="0"/>
              <a:t>                   Les </a:t>
            </a:r>
            <a:r>
              <a:rPr lang="es-ES" dirty="0" err="1" smtClean="0"/>
              <a:t>parents</a:t>
            </a:r>
            <a:r>
              <a:rPr lang="es-ES" dirty="0" smtClean="0"/>
              <a:t> 	«</a:t>
            </a:r>
            <a:r>
              <a:rPr lang="es-ES" dirty="0" err="1" smtClean="0"/>
              <a:t>gestionnaires</a:t>
            </a:r>
            <a:r>
              <a:rPr lang="es-ES" dirty="0" smtClean="0"/>
              <a:t>»</a:t>
            </a:r>
          </a:p>
          <a:p>
            <a:endParaRPr lang="es-ES" dirty="0"/>
          </a:p>
        </p:txBody>
      </p:sp>
      <p:sp>
        <p:nvSpPr>
          <p:cNvPr id="4" name="3 Flecha doblada"/>
          <p:cNvSpPr/>
          <p:nvPr/>
        </p:nvSpPr>
        <p:spPr>
          <a:xfrm rot="5400000">
            <a:off x="5763834" y="1351570"/>
            <a:ext cx="324036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Flecha doblada"/>
          <p:cNvSpPr/>
          <p:nvPr/>
        </p:nvSpPr>
        <p:spPr>
          <a:xfrm rot="16200000" flipH="1">
            <a:off x="2755120" y="1236647"/>
            <a:ext cx="337016" cy="1080963"/>
          </a:xfrm>
          <a:prstGeom prst="bentArrow">
            <a:avLst>
              <a:gd name="adj1" fmla="val 25000"/>
              <a:gd name="adj2" fmla="val 2295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2211909"/>
            <a:ext cx="2880320" cy="47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ECOLE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5004048" y="2235374"/>
            <a:ext cx="3240360" cy="47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COMMUNAUTE</a:t>
            </a:r>
            <a:endParaRPr lang="es-ES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2973524" y="1179413"/>
            <a:ext cx="2520280" cy="377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Dispositif</a:t>
            </a:r>
            <a:endParaRPr lang="es-ES" sz="2400" b="1" dirty="0"/>
          </a:p>
        </p:txBody>
      </p:sp>
      <p:sp>
        <p:nvSpPr>
          <p:cNvPr id="11" name="10 Flecha izquierda y derecha"/>
          <p:cNvSpPr/>
          <p:nvPr/>
        </p:nvSpPr>
        <p:spPr>
          <a:xfrm>
            <a:off x="4071412" y="2449536"/>
            <a:ext cx="488036" cy="16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59490" y="5733256"/>
            <a:ext cx="361363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2400" b="1" dirty="0" err="1">
                <a:solidFill>
                  <a:srgbClr val="3E3D2D"/>
                </a:solidFill>
              </a:rPr>
              <a:t>Pratiques</a:t>
            </a:r>
            <a:r>
              <a:rPr lang="es-ES" sz="2400" b="1" dirty="0">
                <a:solidFill>
                  <a:srgbClr val="3E3D2D"/>
                </a:solidFill>
              </a:rPr>
              <a:t> de </a:t>
            </a:r>
            <a:r>
              <a:rPr lang="es-ES" sz="2400" b="1" dirty="0" err="1" smtClean="0">
                <a:solidFill>
                  <a:srgbClr val="3E3D2D"/>
                </a:solidFill>
              </a:rPr>
              <a:t>classes</a:t>
            </a:r>
            <a:endParaRPr lang="es-ES" sz="2400" dirty="0">
              <a:solidFill>
                <a:srgbClr val="3E3D2D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32328" y="5779227"/>
            <a:ext cx="3456384" cy="74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 err="1">
                <a:solidFill>
                  <a:srgbClr val="3E3D2D"/>
                </a:solidFill>
              </a:rPr>
              <a:t>Pratiques</a:t>
            </a:r>
            <a:r>
              <a:rPr lang="es-ES" sz="2400" b="1" dirty="0">
                <a:solidFill>
                  <a:srgbClr val="3E3D2D"/>
                </a:solidFill>
              </a:rPr>
              <a:t> </a:t>
            </a:r>
            <a:r>
              <a:rPr lang="es-ES" sz="2400" b="1" dirty="0" smtClean="0">
                <a:solidFill>
                  <a:srgbClr val="3E3D2D"/>
                </a:solidFill>
              </a:rPr>
              <a:t>sociales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1" y="3645024"/>
            <a:ext cx="20970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75" y="3645023"/>
            <a:ext cx="21034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923628" y="3646753"/>
            <a:ext cx="3183008" cy="811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bg2">
                    <a:lumMod val="50000"/>
                  </a:schemeClr>
                </a:solidFill>
              </a:rPr>
              <a:t>Participation</a:t>
            </a:r>
            <a:endParaRPr lang="es-E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9490" y="404664"/>
            <a:ext cx="8232106" cy="415516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200" dirty="0" err="1" smtClean="0">
                <a:solidFill>
                  <a:schemeClr val="bg1"/>
                </a:solidFill>
              </a:rPr>
              <a:t>Complexité</a:t>
            </a:r>
            <a:r>
              <a:rPr lang="es-ES" sz="3200" dirty="0" smtClean="0">
                <a:solidFill>
                  <a:schemeClr val="bg1"/>
                </a:solidFill>
              </a:rPr>
              <a:t>           </a:t>
            </a:r>
            <a:r>
              <a:rPr lang="es-ES" sz="3200" dirty="0" err="1" smtClean="0">
                <a:solidFill>
                  <a:schemeClr val="bg1"/>
                </a:solidFill>
              </a:rPr>
              <a:t>Harmonie</a:t>
            </a:r>
            <a:r>
              <a:rPr lang="es-ES" sz="3200" dirty="0" smtClean="0">
                <a:solidFill>
                  <a:schemeClr val="bg1"/>
                </a:solidFill>
              </a:rPr>
              <a:t>(</a:t>
            </a:r>
            <a:r>
              <a:rPr lang="es-ES" sz="3200" dirty="0" err="1" smtClean="0">
                <a:solidFill>
                  <a:schemeClr val="bg1"/>
                </a:solidFill>
              </a:rPr>
              <a:t>vivre</a:t>
            </a:r>
            <a:r>
              <a:rPr lang="es-ES" sz="3200" dirty="0" smtClean="0">
                <a:solidFill>
                  <a:schemeClr val="bg1"/>
                </a:solidFill>
              </a:rPr>
              <a:t> bien)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464110" y="476672"/>
            <a:ext cx="60901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PASCAL\Desktop\Salinitas\DSC0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2311771"/>
            <a:ext cx="6768752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3200" b="1" dirty="0" err="1" smtClean="0">
                <a:solidFill>
                  <a:schemeClr val="bg1"/>
                </a:solidFill>
              </a:rPr>
              <a:t>Langues</a:t>
            </a:r>
            <a:endParaRPr lang="es-ES" sz="3200" b="1" dirty="0" smtClean="0">
              <a:solidFill>
                <a:schemeClr val="bg1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BE" sz="3200" b="1" dirty="0" err="1" smtClean="0"/>
              <a:t>Litérature</a:t>
            </a:r>
            <a:endParaRPr lang="fr-BE" sz="3200" b="1" dirty="0" smtClean="0"/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3200" b="1" dirty="0" err="1" smtClean="0">
                <a:solidFill>
                  <a:schemeClr val="bg1"/>
                </a:solidFill>
              </a:rPr>
              <a:t>Savoi</a:t>
            </a:r>
            <a:r>
              <a:rPr lang="es-ES" sz="3200" b="1" dirty="0" err="1" smtClean="0"/>
              <a:t>rs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/>
              <a:t>techniques</a:t>
            </a:r>
            <a:endParaRPr lang="es-ES" sz="3200" b="1" dirty="0"/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3200" b="1" dirty="0" err="1" smtClean="0">
                <a:solidFill>
                  <a:schemeClr val="bg1"/>
                </a:solidFill>
              </a:rPr>
              <a:t>Etnoma</a:t>
            </a:r>
            <a:r>
              <a:rPr lang="es-ES" sz="3200" b="1" dirty="0" err="1" smtClean="0"/>
              <a:t>thé</a:t>
            </a:r>
            <a:r>
              <a:rPr lang="es-ES" sz="3200" b="1" dirty="0" err="1" smtClean="0">
                <a:solidFill>
                  <a:schemeClr val="bg1"/>
                </a:solidFill>
              </a:rPr>
              <a:t>matiques</a:t>
            </a:r>
            <a:endParaRPr lang="es-ES" sz="3200" b="1" dirty="0" smtClean="0">
              <a:solidFill>
                <a:schemeClr val="bg1"/>
              </a:solidFill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ES" sz="4400" b="1" dirty="0" smtClean="0"/>
              <a:t>+ </a:t>
            </a:r>
            <a:r>
              <a:rPr lang="es-ES" sz="3200" b="1" dirty="0" err="1" smtClean="0"/>
              <a:t>Méthodologies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Cohérentes</a:t>
            </a:r>
            <a:r>
              <a:rPr lang="es-ES" sz="3200" b="1" dirty="0" smtClean="0"/>
              <a:t> (MA)</a:t>
            </a:r>
            <a:endParaRPr lang="es-ES" sz="4400" b="1" dirty="0"/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s-ES" sz="3200" b="1" dirty="0">
              <a:solidFill>
                <a:srgbClr val="3E3D2D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55776" y="980728"/>
            <a:ext cx="41296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4400" b="1" dirty="0" smtClean="0">
              <a:solidFill>
                <a:srgbClr val="94C600"/>
              </a:solidFill>
              <a:ea typeface="+mj-ea"/>
              <a:cs typeface="+mj-cs"/>
            </a:endParaRPr>
          </a:p>
          <a:p>
            <a:r>
              <a:rPr lang="es-ES" sz="4400" b="1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Savoirs</a:t>
            </a:r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locaux</a:t>
            </a:r>
            <a:endParaRPr lang="es-E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530" y="44624"/>
            <a:ext cx="84609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Plan </a:t>
            </a:r>
            <a:r>
              <a:rPr lang="es-ES" sz="3200" dirty="0" err="1" smtClean="0"/>
              <a:t>d´études</a:t>
            </a:r>
            <a:r>
              <a:rPr lang="es-ES" sz="3200" dirty="0" smtClean="0"/>
              <a:t>  </a:t>
            </a:r>
            <a:r>
              <a:rPr lang="es-ES" sz="3200" dirty="0" err="1" smtClean="0"/>
              <a:t>locaux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0" y="6309320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Travail</a:t>
            </a:r>
            <a:r>
              <a:rPr lang="es-ES" sz="3200" dirty="0" smtClean="0"/>
              <a:t> </a:t>
            </a:r>
            <a:r>
              <a:rPr lang="es-ES" sz="3200" dirty="0" err="1" smtClean="0"/>
              <a:t>intraculturel</a:t>
            </a:r>
            <a:endParaRPr lang="es-ES" sz="3200" dirty="0"/>
          </a:p>
        </p:txBody>
      </p:sp>
      <p:sp>
        <p:nvSpPr>
          <p:cNvPr id="8" name="7 Flecha derecha"/>
          <p:cNvSpPr/>
          <p:nvPr/>
        </p:nvSpPr>
        <p:spPr>
          <a:xfrm>
            <a:off x="467544" y="6453337"/>
            <a:ext cx="1512168" cy="4046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63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C:\Users\PASCAL\Desktop\Salinitas\DSC00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9781" y="188640"/>
            <a:ext cx="840693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Projets</a:t>
            </a:r>
            <a:r>
              <a:rPr lang="es-ES" sz="3200" dirty="0" smtClean="0"/>
              <a:t> socio </a:t>
            </a:r>
            <a:r>
              <a:rPr lang="es-ES" sz="3200" dirty="0" err="1" smtClean="0"/>
              <a:t>communautaires</a:t>
            </a:r>
            <a:r>
              <a:rPr lang="es-ES" sz="3200" dirty="0" smtClean="0"/>
              <a:t> </a:t>
            </a:r>
            <a:r>
              <a:rPr lang="es-ES" sz="3200" dirty="0" err="1" smtClean="0"/>
              <a:t>productifs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395536" y="5805264"/>
            <a:ext cx="37444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Tangibles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292080" y="5805264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Intangibles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255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Renforcer l´</a:t>
            </a:r>
            <a:r>
              <a:rPr lang="fr-FR" b="1" dirty="0" err="1" smtClean="0"/>
              <a:t>autoestime</a:t>
            </a:r>
            <a:r>
              <a:rPr lang="fr-FR" b="1" dirty="0" smtClean="0"/>
              <a:t> </a:t>
            </a:r>
            <a:r>
              <a:rPr lang="fr-FR" b="1" dirty="0"/>
              <a:t>et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 </a:t>
            </a:r>
            <a:r>
              <a:rPr lang="fr-FR" b="1" dirty="0" smtClean="0"/>
              <a:t>                la </a:t>
            </a:r>
            <a:r>
              <a:rPr lang="fr-FR" b="1" dirty="0"/>
              <a:t>confiance </a:t>
            </a:r>
            <a:r>
              <a:rPr lang="fr-FR" b="1" dirty="0" smtClean="0"/>
              <a:t>en soi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0120" y="2996952"/>
            <a:ext cx="7642414" cy="384239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fr-FR" sz="2800" i="1" dirty="0" smtClean="0"/>
              <a:t>Exemple:</a:t>
            </a:r>
          </a:p>
          <a:p>
            <a:pPr marL="68580" indent="0" algn="just">
              <a:buNone/>
            </a:pPr>
            <a:r>
              <a:rPr lang="fr-FR" sz="2800" dirty="0" smtClean="0"/>
              <a:t>Préjugé:  </a:t>
            </a:r>
            <a:r>
              <a:rPr lang="es-ES" sz="2800" dirty="0"/>
              <a:t>« </a:t>
            </a:r>
            <a:r>
              <a:rPr lang="fr-BE" sz="2800" dirty="0" smtClean="0"/>
              <a:t>La nature et la civilisation condamnent fatalement à l´extinction les êtres qui sont proche des bêtes, quand avec la férocité des bêtes, ils prétendent s´opposer au progrès humain.»      </a:t>
            </a:r>
          </a:p>
          <a:p>
            <a:pPr marL="68580" indent="0" algn="just">
              <a:buNone/>
            </a:pPr>
            <a:r>
              <a:rPr lang="es-ES" sz="2800" dirty="0" smtClean="0"/>
              <a:t>                                 José </a:t>
            </a:r>
            <a:r>
              <a:rPr lang="es-ES" sz="2800" dirty="0"/>
              <a:t>Manuel Pando</a:t>
            </a:r>
          </a:p>
          <a:p>
            <a:pPr marL="68580" indent="0">
              <a:buNone/>
            </a:pPr>
            <a:r>
              <a:rPr lang="fr-FR" dirty="0" smtClean="0"/>
              <a:t>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23728" y="2204864"/>
            <a:ext cx="619880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200" dirty="0" smtClean="0">
                <a:solidFill>
                  <a:prstClr val="white"/>
                </a:solidFill>
              </a:rPr>
              <a:t>  Re </a:t>
            </a:r>
            <a:r>
              <a:rPr lang="es-ES" sz="3200" dirty="0" err="1" smtClean="0">
                <a:solidFill>
                  <a:prstClr val="white"/>
                </a:solidFill>
              </a:rPr>
              <a:t>valorisation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</a:rPr>
              <a:t>culturelle</a:t>
            </a:r>
            <a:r>
              <a:rPr lang="es-ES" sz="3200" dirty="0" smtClean="0">
                <a:solidFill>
                  <a:prstClr val="white"/>
                </a:solidFill>
              </a:rPr>
              <a:t>   </a:t>
            </a:r>
            <a:endParaRPr lang="es-ES" sz="3200" dirty="0">
              <a:solidFill>
                <a:prstClr val="white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447764" y="2348880"/>
            <a:ext cx="648072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Exemple</a:t>
            </a:r>
            <a:r>
              <a:rPr lang="es-ES" dirty="0" smtClean="0"/>
              <a:t>: </a:t>
            </a:r>
            <a:r>
              <a:rPr lang="es-ES" dirty="0" err="1" smtClean="0"/>
              <a:t>Travail</a:t>
            </a:r>
            <a:r>
              <a:rPr lang="es-ES" dirty="0" smtClean="0"/>
              <a:t> sur 3 </a:t>
            </a:r>
            <a:r>
              <a:rPr lang="es-ES" dirty="0" err="1" smtClean="0"/>
              <a:t>sources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11256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Archéologie</a:t>
            </a:r>
          </a:p>
          <a:p>
            <a:r>
              <a:rPr lang="fr-FR" dirty="0" smtClean="0"/>
              <a:t>Chronique</a:t>
            </a:r>
          </a:p>
          <a:p>
            <a:r>
              <a:rPr lang="fr-FR" dirty="0" smtClean="0"/>
              <a:t>Linguistique historique</a:t>
            </a:r>
          </a:p>
          <a:p>
            <a:endParaRPr lang="fr-FR" dirty="0"/>
          </a:p>
          <a:p>
            <a:r>
              <a:rPr lang="fr-FR" dirty="0" smtClean="0"/>
              <a:t>Grandes familles ethno culturelles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espace de développement américain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 </a:t>
            </a:r>
            <a:r>
              <a:rPr lang="fr-FR" dirty="0"/>
              <a:t>la céramique </a:t>
            </a:r>
            <a:r>
              <a:rPr lang="fr-FR" dirty="0" smtClean="0"/>
              <a:t>(6000 </a:t>
            </a:r>
            <a:r>
              <a:rPr lang="fr-FR" dirty="0" err="1" smtClean="0"/>
              <a:t>a.C</a:t>
            </a:r>
            <a:r>
              <a:rPr lang="fr-FR" dirty="0" smtClean="0"/>
              <a:t>.)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de village (6000a.C.)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 technique de tissage (5000 </a:t>
            </a:r>
            <a:r>
              <a:rPr lang="fr-FR" dirty="0" err="1" smtClean="0"/>
              <a:t>a.c</a:t>
            </a:r>
            <a:r>
              <a:rPr lang="fr-FR" dirty="0" smtClean="0"/>
              <a:t>) (hamac et panier)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 l´agriculture (3500 </a:t>
            </a:r>
            <a:r>
              <a:rPr lang="fr-FR" dirty="0" err="1" smtClean="0"/>
              <a:t>a.C</a:t>
            </a:r>
            <a:r>
              <a:rPr lang="fr-FR" dirty="0" smtClean="0"/>
              <a:t>.) (</a:t>
            </a:r>
            <a:r>
              <a:rPr lang="fr-FR" dirty="0" err="1" smtClean="0"/>
              <a:t>pupunha</a:t>
            </a:r>
            <a:r>
              <a:rPr lang="fr-FR" dirty="0" smtClean="0"/>
              <a:t>  y </a:t>
            </a:r>
            <a:r>
              <a:rPr lang="fr-FR" dirty="0" err="1" smtClean="0"/>
              <a:t>yuca</a:t>
            </a:r>
            <a:r>
              <a:rPr lang="fr-FR" dirty="0" smtClean="0"/>
              <a:t>)</a:t>
            </a:r>
          </a:p>
          <a:p>
            <a:pPr marL="68580" indent="0">
              <a:buNone/>
            </a:pPr>
            <a:r>
              <a:rPr lang="fr-FR" dirty="0" smtClean="0"/>
              <a:t>Terra </a:t>
            </a:r>
            <a:r>
              <a:rPr lang="fr-FR" dirty="0" err="1" smtClean="0"/>
              <a:t>preta</a:t>
            </a:r>
            <a:r>
              <a:rPr lang="fr-FR" dirty="0" smtClean="0"/>
              <a:t>  et ouvrages  hydrauliques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Elevage aquatique (poissons et tortues) (3000 </a:t>
            </a:r>
            <a:r>
              <a:rPr lang="fr-FR" dirty="0" err="1" smtClean="0"/>
              <a:t>a.C</a:t>
            </a:r>
            <a:r>
              <a:rPr lang="fr-FR" dirty="0" smtClean="0"/>
              <a:t>)</a:t>
            </a:r>
          </a:p>
          <a:p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1331640" y="270892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08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3117</TotalTime>
  <Words>583</Words>
  <Application>Microsoft Office PowerPoint</Application>
  <PresentationFormat>Presentación en pantalla (4:3)</PresentationFormat>
  <Paragraphs>192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Austin</vt:lpstr>
      <vt:lpstr>Concurrencia</vt:lpstr>
      <vt:lpstr>Atelier:   la gestion de la complexité Bruxelles, 15 octobre 2013</vt:lpstr>
      <vt:lpstr>Bolivie: Une complexité…</vt:lpstr>
      <vt:lpstr>Diversité linguistique en danger</vt:lpstr>
      <vt:lpstr> Education I I P équitable</vt:lpstr>
      <vt:lpstr>Complexité           Harmonie(vivre bien)</vt:lpstr>
      <vt:lpstr>Presentación de PowerPoint</vt:lpstr>
      <vt:lpstr>Presentación de PowerPoint</vt:lpstr>
      <vt:lpstr>Renforcer l´autoestime et                   la confiance en soi</vt:lpstr>
      <vt:lpstr>Exemple: Travail sur 3 sources:</vt:lpstr>
      <vt:lpstr>Se décentrer, relativiser </vt:lpstr>
      <vt:lpstr>Guaraní</vt:lpstr>
      <vt:lpstr>Yuracaré</vt:lpstr>
      <vt:lpstr>Ethnomathématiques 3</vt:lpstr>
      <vt:lpstr>Itonama</vt:lpstr>
      <vt:lpstr>Pour les êtres vivants             1 = uk´a´ne        2 = achïpa.  Dans tous les autres cas, cela dépend de la description. </vt:lpstr>
      <vt:lpstr>Movima</vt:lpstr>
      <vt:lpstr>Mosetén</vt:lpstr>
      <vt:lpstr>Travail interculturel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diversité et paix</dc:title>
  <dc:creator>PASCAL</dc:creator>
  <cp:lastModifiedBy>PASCAL</cp:lastModifiedBy>
  <cp:revision>105</cp:revision>
  <dcterms:created xsi:type="dcterms:W3CDTF">2013-10-06T11:52:29Z</dcterms:created>
  <dcterms:modified xsi:type="dcterms:W3CDTF">2013-10-15T06:54:54Z</dcterms:modified>
</cp:coreProperties>
</file>