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697" r:id="rId2"/>
    <p:sldId id="833" r:id="rId3"/>
    <p:sldId id="801" r:id="rId4"/>
    <p:sldId id="802" r:id="rId5"/>
    <p:sldId id="803" r:id="rId6"/>
    <p:sldId id="834" r:id="rId7"/>
    <p:sldId id="835" r:id="rId8"/>
    <p:sldId id="836" r:id="rId9"/>
    <p:sldId id="837" r:id="rId10"/>
    <p:sldId id="838" r:id="rId11"/>
    <p:sldId id="846" r:id="rId12"/>
    <p:sldId id="847" r:id="rId13"/>
    <p:sldId id="848" r:id="rId14"/>
    <p:sldId id="839" r:id="rId15"/>
    <p:sldId id="841" r:id="rId16"/>
    <p:sldId id="845" r:id="rId17"/>
    <p:sldId id="843" r:id="rId18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BACOVA" initials="MB" lastIdx="0" clrIdx="0"/>
  <p:cmAuthor id="1" name="Petra Polaskova" initials="PP" lastIdx="19" clrIdx="1">
    <p:extLst>
      <p:ext uri="{19B8F6BF-5375-455C-9EA6-DF929625EA0E}">
        <p15:presenceInfo xmlns:p15="http://schemas.microsoft.com/office/powerpoint/2012/main" userId="S-1-5-21-1216513887-4011534298-3988008075-2131" providerId="AD"/>
      </p:ext>
    </p:extLst>
  </p:cmAuthor>
  <p:cmAuthor id="2" name="Elena FERRARIO" initials="EF" lastIdx="12" clrIdx="2">
    <p:extLst>
      <p:ext uri="{19B8F6BF-5375-455C-9EA6-DF929625EA0E}">
        <p15:presenceInfo xmlns:p15="http://schemas.microsoft.com/office/powerpoint/2012/main" userId="S-1-5-21-1216513887-4011534298-3988008075-1155" providerId="AD"/>
      </p:ext>
    </p:extLst>
  </p:cmAuthor>
  <p:cmAuthor id="3" name="Marie Guitton" initials="MG" lastIdx="8" clrIdx="3">
    <p:extLst>
      <p:ext uri="{19B8F6BF-5375-455C-9EA6-DF929625EA0E}">
        <p15:presenceInfo xmlns:p15="http://schemas.microsoft.com/office/powerpoint/2012/main" userId="S-1-5-21-1216513887-4011534298-3988008075-2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08"/>
    <a:srgbClr val="1CB8CF"/>
    <a:srgbClr val="159961"/>
    <a:srgbClr val="98C222"/>
    <a:srgbClr val="006AB2"/>
    <a:srgbClr val="9CE0FE"/>
    <a:srgbClr val="03B4F3"/>
    <a:srgbClr val="99CCFF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5" autoAdjust="0"/>
    <p:restoredTop sz="86938" autoAdjust="0"/>
  </p:normalViewPr>
  <p:slideViewPr>
    <p:cSldViewPr>
      <p:cViewPr varScale="1">
        <p:scale>
          <a:sx n="77" d="100"/>
          <a:sy n="77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6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2011-11-07%20Statistics%20-%20themes%20%201-2-4%20call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2011-11-07%20Statistics%20-%20themes%20%201-2-4%20call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5%20Communication\09%20Statistics\Project%20-%20Country%20speficific%20info\ProjectPartners%20-%20Summary%20Table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058695926441317E-2"/>
          <c:y val="5.9121386412655824E-2"/>
          <c:w val="0.56635209082230031"/>
          <c:h val="0.854690310627136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CC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285D">
                  <a:lumMod val="25000"/>
                  <a:lumOff val="75000"/>
                </a:srgbClr>
              </a:solidFill>
            </c:spPr>
          </c:dPt>
          <c:dPt>
            <c:idx val="3"/>
            <c:bubble3D val="0"/>
            <c:spPr>
              <a:solidFill>
                <a:srgbClr val="6699FF"/>
              </a:solidFill>
            </c:spPr>
          </c:dPt>
          <c:dLbls>
            <c:dLbl>
              <c:idx val="0"/>
              <c:layout>
                <c:manualLayout>
                  <c:x val="-0.15555555555555556"/>
                  <c:y val="0.1250000000000000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en-US" b="1" dirty="0"/>
                      <a:t>7</a:t>
                    </a:r>
                    <a:r>
                      <a:rPr lang="en-US" dirty="0" smtClean="0"/>
                      <a:t> (31%)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216E-2"/>
                  <c:y val="-0.1944444444444510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en-US" b="1" dirty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36%)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055643534899122E-2"/>
                  <c:y val="9.7328510007075857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0 (17%)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"/>
                  <c:y val="0.1805555555555555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b="1" dirty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(16%)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Sheet1!$C$3:$C$6</c:f>
              <c:strCache>
                <c:ptCount val="4"/>
                <c:pt idx="0">
                  <c:v>Innovation, research and technology development </c:v>
                </c:pt>
                <c:pt idx="1">
                  <c:v>Entrepreneurship and SMEs</c:v>
                </c:pt>
                <c:pt idx="2">
                  <c:v>Information Society </c:v>
                </c:pt>
                <c:pt idx="3">
                  <c:v>Employment, human capital and education</c:v>
                </c:pt>
              </c:strCache>
            </c:strRef>
          </c:cat>
          <c:val>
            <c:numRef>
              <c:f>Sheet1!$H$3:$H$6</c:f>
              <c:numCache>
                <c:formatCode>General</c:formatCode>
                <c:ptCount val="4"/>
                <c:pt idx="0">
                  <c:v>37</c:v>
                </c:pt>
                <c:pt idx="1">
                  <c:v>44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2803718607537"/>
          <c:y val="6.0701021025799877E-2"/>
          <c:w val="0.3892604211584777"/>
          <c:h val="0.91017644166967415"/>
        </c:manualLayout>
      </c:layout>
      <c:overlay val="0"/>
      <c:txPr>
        <a:bodyPr/>
        <a:lstStyle/>
        <a:p>
          <a:pPr>
            <a:defRPr lang="en-GB" sz="11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111111111111108E-2"/>
          <c:y val="5.7870370370370371E-2"/>
          <c:w val="0.51666666666666672"/>
          <c:h val="0.861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00946C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99CC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6 (19%)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9</a:t>
                    </a:r>
                    <a:r>
                      <a:rPr lang="en-US"/>
                      <a:t>  (11%)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5</a:t>
                    </a:r>
                    <a:r>
                      <a:rPr lang="en-US"/>
                      <a:t> (6%)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7</a:t>
                    </a:r>
                    <a:r>
                      <a:rPr lang="en-US"/>
                      <a:t> (8%)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9868110236220476E-2"/>
                  <c:y val="-0.1692122338874307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en-US" b="1" dirty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(44%)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0 (12%)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Sheet1!$C$7:$C$12</c:f>
              <c:strCache>
                <c:ptCount val="6"/>
                <c:pt idx="0">
                  <c:v>Natural and technological risks </c:v>
                </c:pt>
                <c:pt idx="1">
                  <c:v>Water management </c:v>
                </c:pt>
                <c:pt idx="2">
                  <c:v>Waste management</c:v>
                </c:pt>
                <c:pt idx="3">
                  <c:v>Biodiversity and preservation of natural heritage</c:v>
                </c:pt>
                <c:pt idx="4">
                  <c:v>Energy and sustainable transport </c:v>
                </c:pt>
                <c:pt idx="5">
                  <c:v>Cultural heritage and landscape</c:v>
                </c:pt>
              </c:strCache>
            </c:strRef>
          </c:cat>
          <c:val>
            <c:numRef>
              <c:f>Sheet1!$H$7:$H$12</c:f>
              <c:numCache>
                <c:formatCode>General</c:formatCode>
                <c:ptCount val="6"/>
                <c:pt idx="0">
                  <c:v>16</c:v>
                </c:pt>
                <c:pt idx="1">
                  <c:v>9</c:v>
                </c:pt>
                <c:pt idx="2">
                  <c:v>5</c:v>
                </c:pt>
                <c:pt idx="3">
                  <c:v>7</c:v>
                </c:pt>
                <c:pt idx="4">
                  <c:v>37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Sheet1!$C$7:$C$12</c:f>
              <c:strCache>
                <c:ptCount val="1"/>
                <c:pt idx="0">
                  <c:v>Natural and technological risks  Water management  Waste management Biodiversity and preservation of natural heritage Energy and sustainable transport  Cultural heritage and landscape</c:v>
                </c:pt>
              </c:strCache>
            </c:strRef>
          </c:tx>
          <c:cat>
            <c:strRef>
              <c:f>Sheet1!$C$7:$C$12</c:f>
              <c:strCache>
                <c:ptCount val="6"/>
                <c:pt idx="0">
                  <c:v>Natural and technological risks </c:v>
                </c:pt>
                <c:pt idx="1">
                  <c:v>Water management </c:v>
                </c:pt>
                <c:pt idx="2">
                  <c:v>Waste management</c:v>
                </c:pt>
                <c:pt idx="3">
                  <c:v>Biodiversity and preservation of natural heritage</c:v>
                </c:pt>
                <c:pt idx="4">
                  <c:v>Energy and sustainable transport </c:v>
                </c:pt>
                <c:pt idx="5">
                  <c:v>Cultural heritage and landscape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6388888888888888"/>
          <c:y val="2.7777777777777776E-2"/>
          <c:w val="0.41944444444444445"/>
          <c:h val="0.96756926217556138"/>
        </c:manualLayout>
      </c:layout>
      <c:overlay val="0"/>
      <c:txPr>
        <a:bodyPr/>
        <a:lstStyle/>
        <a:p>
          <a:pPr>
            <a:defRPr lang="en-GB" sz="11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r>
              <a:rPr lang="en-US" sz="1400" b="0" dirty="0" smtClean="0"/>
              <a:t>BE applicants by calls</a:t>
            </a:r>
            <a:endParaRPr lang="en-US" sz="1400" b="0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Table'!$A$5</c:f>
              <c:strCache>
                <c:ptCount val="1"/>
                <c:pt idx="0">
                  <c:v>Belgium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2003B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DC0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946C"/>
              </a:solidFill>
              <a:ln w="25400">
                <a:noFill/>
              </a:ln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('Summary Table'!$J$2,'Summary Table'!$K$2,'Summary Table'!$L$2,'Summary Table'!$M$2)</c:f>
              <c:strCache>
                <c:ptCount val="4"/>
                <c:pt idx="0">
                  <c:v>1st Call</c:v>
                </c:pt>
                <c:pt idx="1">
                  <c:v>2nd Call</c:v>
                </c:pt>
                <c:pt idx="2">
                  <c:v>3rd Call</c:v>
                </c:pt>
                <c:pt idx="3">
                  <c:v>4th Call</c:v>
                </c:pt>
              </c:strCache>
            </c:strRef>
          </c:cat>
          <c:val>
            <c:numRef>
              <c:f>('Summary Table'!$J$5,'Summary Table'!$K$5,'Summary Table'!$L$5,'Summary Table'!$M$5)</c:f>
              <c:numCache>
                <c:formatCode>General</c:formatCode>
                <c:ptCount val="4"/>
                <c:pt idx="0">
                  <c:v>62</c:v>
                </c:pt>
                <c:pt idx="1">
                  <c:v>93</c:v>
                </c:pt>
                <c:pt idx="2">
                  <c:v>7</c:v>
                </c:pt>
                <c:pt idx="3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247328"/>
        <c:axId val="284250072"/>
      </c:barChart>
      <c:catAx>
        <c:axId val="28424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4250072"/>
        <c:crosses val="autoZero"/>
        <c:auto val="1"/>
        <c:lblAlgn val="ctr"/>
        <c:lblOffset val="100"/>
        <c:noMultiLvlLbl val="0"/>
      </c:catAx>
      <c:valAx>
        <c:axId val="284250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4247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4-15T10:57:33.968" idx="8">
    <p:pos x="2863" y="1860"/>
    <p:text>why this map of belgium? To check with Petra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9C2B42DF-05A7-4A56-9A4D-172DAEA6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3" y="9428163"/>
            <a:ext cx="2886075" cy="496887"/>
          </a:xfrm>
          <a:prstGeom prst="rect">
            <a:avLst/>
          </a:prstGeom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834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4879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75D0C8AA-72B9-4786-8C60-4F267DFF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081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5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LOCARE: </a:t>
            </a:r>
            <a:r>
              <a:rPr lang="fr-FR" dirty="0" err="1" smtClean="0"/>
              <a:t>Priority</a:t>
            </a:r>
            <a:r>
              <a:rPr lang="fr-FR" baseline="0" dirty="0" smtClean="0"/>
              <a:t> 2,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Sustainable</a:t>
            </a:r>
            <a:r>
              <a:rPr lang="fr-FR" baseline="0" dirty="0" smtClean="0"/>
              <a:t> transport</a:t>
            </a:r>
          </a:p>
          <a:p>
            <a:r>
              <a:rPr lang="fr-FR" baseline="0" dirty="0" smtClean="0"/>
              <a:t>11 mini-programmes in total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IVC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3" y="859025"/>
            <a:ext cx="2843116" cy="9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21"/>
          <p:cNvGrpSpPr/>
          <p:nvPr userDrawn="1"/>
        </p:nvGrpSpPr>
        <p:grpSpPr>
          <a:xfrm>
            <a:off x="5076056" y="979164"/>
            <a:ext cx="3045717" cy="1135267"/>
            <a:chOff x="898267" y="344104"/>
            <a:chExt cx="3345257" cy="1212688"/>
          </a:xfrm>
        </p:grpSpPr>
        <p:pic>
          <p:nvPicPr>
            <p:cNvPr id="13" name="Image 2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4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69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30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DD80:Users:csauvage:Documents:%20OPERA%20MEUS:DOSSIERS%20EN%20COURS:INTERREG%20IV%20C:EXE:PPT:medias:Flag_EU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DD80:Users:csauvage:Documents:%20OPERA%20MEUS:DOSSIERS%20EN%20COURS:INTERREG%20IV%20C:EXE:PPT:medias:images:onglet_all_03.gif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DD80:Users:csauvage:Documents:%20OPERA%20MEUS:DOSSIERS%20EN%20COURS:INTERREG%20IV%20C:EXE:PPT:medias:onglet_all_02.gif" TargetMode="Externa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7938" y="6553200"/>
            <a:ext cx="457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4F9007A3-5312-4B30-94E0-C6D7ADB8199C}" type="slidenum">
              <a:rPr lang="nl-BE" sz="1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nl-BE" sz="9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27" descr="DD80:Users:csauvage:Documents: OPERA MEUS:DOSSIERS EN COURS:INTERREG IV C:EXE:PPT:medias:Flag_EU.png"/>
          <p:cNvPicPr>
            <a:picLocks noChangeAspect="1" noChangeArrowheads="1"/>
          </p:cNvPicPr>
          <p:nvPr/>
        </p:nvPicPr>
        <p:blipFill>
          <a:blip r:embed="rId12" r:link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582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b="0" i="1" baseline="0" dirty="0" smtClean="0">
                <a:latin typeface="Arial" charset="0"/>
                <a:cs typeface="+mn-cs"/>
              </a:rPr>
              <a:t>Info Day Brussels – 24 April 2015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94" r:id="rId2"/>
    <p:sldLayoutId id="2147485095" r:id="rId3"/>
    <p:sldLayoutId id="2147485098" r:id="rId4"/>
    <p:sldLayoutId id="2147485106" r:id="rId5"/>
    <p:sldLayoutId id="2147485107" r:id="rId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8" charset="2"/>
        <a:buChar char="n"/>
        <a:defRPr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defRPr i="1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interreg4c.eu/capitalisation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2297095"/>
            <a:ext cx="8676456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400" b="1" dirty="0" smtClean="0">
                <a:latin typeface="+mj-lt"/>
                <a:cs typeface="+mn-cs"/>
              </a:rPr>
              <a:t>From </a:t>
            </a:r>
            <a:r>
              <a:rPr lang="en-GB" sz="3400" b="1" dirty="0">
                <a:latin typeface="+mj-lt"/>
                <a:cs typeface="+mn-cs"/>
              </a:rPr>
              <a:t>INTERREG IVC to </a:t>
            </a:r>
            <a:r>
              <a:rPr lang="en-GB" sz="3400" b="1" dirty="0" err="1">
                <a:latin typeface="+mj-lt"/>
                <a:cs typeface="+mn-cs"/>
              </a:rPr>
              <a:t>Interreg</a:t>
            </a:r>
            <a:r>
              <a:rPr lang="en-GB" sz="3400" b="1" dirty="0">
                <a:latin typeface="+mj-lt"/>
                <a:cs typeface="+mn-cs"/>
              </a:rPr>
              <a:t> Europe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b="1" dirty="0" smtClean="0">
              <a:latin typeface="+mj-lt"/>
              <a:cs typeface="+mn-cs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GB" sz="2400" b="1" dirty="0" smtClean="0">
                <a:latin typeface="+mj-lt"/>
                <a:cs typeface="+mn-cs"/>
              </a:rPr>
              <a:t>National Info day </a:t>
            </a: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GB" sz="2400" b="1" dirty="0" smtClean="0">
                <a:latin typeface="+mj-lt"/>
                <a:cs typeface="+mn-cs"/>
              </a:rPr>
              <a:t>Brussels</a:t>
            </a:r>
            <a:endParaRPr lang="en-GB" sz="2400" b="1" dirty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fr-FR" sz="2400" b="1" dirty="0" smtClean="0">
              <a:latin typeface="+mj-lt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1800" b="1" dirty="0">
                <a:latin typeface="+mj-lt"/>
                <a:cs typeface="+mn-cs"/>
              </a:rPr>
              <a:t>Tomas Anton Santos </a:t>
            </a:r>
            <a:r>
              <a:rPr lang="en-GB" sz="1800" dirty="0">
                <a:solidFill>
                  <a:srgbClr val="00316E"/>
                </a:solidFill>
                <a:latin typeface="Arial" pitchFamily="34" charset="0"/>
              </a:rPr>
              <a:t>| </a:t>
            </a:r>
            <a:r>
              <a:rPr lang="en-GB" sz="1800" dirty="0" smtClean="0">
                <a:solidFill>
                  <a:srgbClr val="00316E"/>
                </a:solidFill>
                <a:latin typeface="Arial" pitchFamily="34" charset="0"/>
              </a:rPr>
              <a:t>Brussels-Capital Contact Point for Interreg Europe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GB" sz="1800" i="1" dirty="0" smtClean="0">
                <a:latin typeface="+mj-lt"/>
                <a:cs typeface="+mn-cs"/>
              </a:rPr>
              <a:t>Brussels </a:t>
            </a:r>
            <a:r>
              <a:rPr lang="en-GB" sz="1800" i="1" dirty="0">
                <a:latin typeface="+mj-lt"/>
                <a:cs typeface="+mn-cs"/>
              </a:rPr>
              <a:t>International</a:t>
            </a:r>
          </a:p>
          <a:p>
            <a:pPr eaLnBrk="0" hangingPunct="0">
              <a:spcBef>
                <a:spcPts val="0"/>
              </a:spcBef>
              <a:defRPr/>
            </a:pPr>
            <a:endParaRPr lang="en-GB" sz="700" b="1" dirty="0" smtClean="0">
              <a:latin typeface="+mj-lt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1800" b="1" dirty="0" smtClean="0">
                <a:latin typeface="+mj-lt"/>
                <a:cs typeface="+mn-cs"/>
              </a:rPr>
              <a:t>Nicolas Singer </a:t>
            </a:r>
            <a:r>
              <a:rPr lang="en-GB" sz="1800" dirty="0">
                <a:solidFill>
                  <a:srgbClr val="00316E"/>
                </a:solidFill>
                <a:latin typeface="Arial" pitchFamily="34" charset="0"/>
              </a:rPr>
              <a:t>| Senior Project </a:t>
            </a:r>
            <a:r>
              <a:rPr lang="en-GB" sz="1800" dirty="0" smtClean="0">
                <a:solidFill>
                  <a:srgbClr val="00316E"/>
                </a:solidFill>
                <a:latin typeface="Arial" pitchFamily="34" charset="0"/>
              </a:rPr>
              <a:t>Officer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1800" b="1" dirty="0" smtClean="0">
                <a:solidFill>
                  <a:srgbClr val="00316E"/>
                </a:solidFill>
                <a:latin typeface="Arial" pitchFamily="34" charset="0"/>
                <a:cs typeface="+mn-cs"/>
              </a:rPr>
              <a:t>Marie Guitton</a:t>
            </a:r>
            <a:r>
              <a:rPr lang="fr-FR" sz="1800" i="1" dirty="0" smtClean="0">
                <a:solidFill>
                  <a:srgbClr val="00316E"/>
                </a:solidFill>
                <a:latin typeface="Arial" pitchFamily="34" charset="0"/>
                <a:cs typeface="+mn-cs"/>
              </a:rPr>
              <a:t> </a:t>
            </a:r>
            <a:r>
              <a:rPr lang="en-GB" sz="1800" dirty="0">
                <a:solidFill>
                  <a:srgbClr val="00316E"/>
                </a:solidFill>
                <a:latin typeface="Arial" pitchFamily="34" charset="0"/>
              </a:rPr>
              <a:t>| </a:t>
            </a:r>
            <a:r>
              <a:rPr lang="en-GB" sz="1800" dirty="0" smtClean="0">
                <a:solidFill>
                  <a:srgbClr val="00316E"/>
                </a:solidFill>
                <a:latin typeface="Arial" pitchFamily="34" charset="0"/>
              </a:rPr>
              <a:t>Project Officer</a:t>
            </a:r>
          </a:p>
          <a:p>
            <a:pPr lvl="0"/>
            <a:r>
              <a:rPr lang="en-GB" sz="1800" i="1" dirty="0" err="1">
                <a:solidFill>
                  <a:srgbClr val="00316E"/>
                </a:solidFill>
                <a:latin typeface="Arial"/>
              </a:rPr>
              <a:t>Interreg</a:t>
            </a:r>
            <a:r>
              <a:rPr lang="en-GB" sz="1800" i="1" dirty="0">
                <a:solidFill>
                  <a:srgbClr val="00316E"/>
                </a:solidFill>
                <a:latin typeface="Arial"/>
              </a:rPr>
              <a:t> Europe </a:t>
            </a:r>
            <a:r>
              <a:rPr lang="en-GB" sz="1800" i="1" dirty="0" smtClean="0">
                <a:solidFill>
                  <a:srgbClr val="00316E"/>
                </a:solidFill>
                <a:latin typeface="Arial"/>
              </a:rPr>
              <a:t>Secretariat</a:t>
            </a:r>
            <a:endParaRPr lang="en-GB" sz="1800" i="1" dirty="0">
              <a:solidFill>
                <a:srgbClr val="00316E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6309320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800" dirty="0" smtClean="0">
                <a:latin typeface="+mj-lt"/>
              </a:rPr>
              <a:t>24 </a:t>
            </a:r>
            <a:r>
              <a:rPr lang="en-GB" sz="1800" dirty="0">
                <a:latin typeface="+mj-lt"/>
              </a:rPr>
              <a:t>April 2015</a:t>
            </a:r>
          </a:p>
        </p:txBody>
      </p:sp>
    </p:spTree>
    <p:extLst>
      <p:ext uri="{BB962C8B-B14F-4D97-AF65-F5344CB8AC3E}">
        <p14:creationId xmlns:p14="http://schemas.microsoft.com/office/powerpoint/2010/main" val="40165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Belgium in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INTERREG IVC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188" y="620713"/>
            <a:ext cx="7891462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sz="3200" b="1" kern="0" dirty="0">
                <a:solidFill>
                  <a:srgbClr val="00316E"/>
                </a:solidFill>
                <a:latin typeface="+mj-lt"/>
                <a:cs typeface="+mn-cs"/>
              </a:rPr>
              <a:t>Example of transfer</a:t>
            </a:r>
            <a:endParaRPr lang="en-GB" sz="24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264150" y="14811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sz="2400" b="1">
                <a:solidFill>
                  <a:srgbClr val="00316E"/>
                </a:solidFill>
              </a:rPr>
              <a:t>Practice</a:t>
            </a:r>
            <a:r>
              <a:rPr kumimoji="1" lang="en-GB" b="1">
                <a:solidFill>
                  <a:srgbClr val="00316E"/>
                </a:solidFill>
              </a:rPr>
              <a:t>: </a:t>
            </a:r>
            <a:endParaRPr lang="fr-FR">
              <a:solidFill>
                <a:srgbClr val="00316E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55650" y="1398588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sz="2400" b="1">
                <a:solidFill>
                  <a:srgbClr val="00316E"/>
                </a:solidFill>
              </a:rPr>
              <a:t>Project</a:t>
            </a:r>
            <a:r>
              <a:rPr kumimoji="1" lang="en-GB" b="1">
                <a:solidFill>
                  <a:srgbClr val="00316E"/>
                </a:solidFill>
              </a:rPr>
              <a:t>: </a:t>
            </a:r>
            <a:endParaRPr lang="fr-FR">
              <a:solidFill>
                <a:srgbClr val="00316E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27313" y="1989138"/>
            <a:ext cx="6410325" cy="1328023"/>
          </a:xfrm>
          <a:prstGeom prst="roundRect">
            <a:avLst/>
          </a:prstGeom>
          <a:solidFill>
            <a:srgbClr val="00316E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kumimoji="1" lang="en-GB" sz="1800" b="1" dirty="0">
                <a:solidFill>
                  <a:srgbClr val="FFFFFF"/>
                </a:solidFill>
              </a:rPr>
              <a:t>The practice “Environmental Ship Index” is designed to improve the environmental performance of boats. This index evaluates the ships performance regarding air pollutants, CO2 and is automatically updated.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7176" y="4468296"/>
            <a:ext cx="21796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2200" u="sng">
                <a:solidFill>
                  <a:srgbClr val="00316E"/>
                </a:solidFill>
              </a:rPr>
              <a:t>From</a:t>
            </a:r>
            <a:r>
              <a:rPr lang="fr-FR" sz="2200">
                <a:solidFill>
                  <a:srgbClr val="00316E"/>
                </a:solidFill>
              </a:rPr>
              <a:t>: Hamburg Port Authority (DE)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516216" y="4637573"/>
            <a:ext cx="23043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200" u="sng" dirty="0" smtClean="0">
                <a:solidFill>
                  <a:srgbClr val="00316E"/>
                </a:solidFill>
              </a:rPr>
              <a:t>To</a:t>
            </a:r>
            <a:r>
              <a:rPr lang="en-GB" sz="2200" dirty="0" smtClean="0">
                <a:solidFill>
                  <a:srgbClr val="00316E"/>
                </a:solidFill>
              </a:rPr>
              <a:t>: Antwerp Port Authority (BE)</a:t>
            </a:r>
            <a:endParaRPr lang="en-GB" sz="2200" dirty="0">
              <a:solidFill>
                <a:srgbClr val="00316E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635375" y="3716338"/>
            <a:ext cx="1482725" cy="0"/>
          </a:xfrm>
          <a:prstGeom prst="line">
            <a:avLst/>
          </a:prstGeom>
          <a:noFill/>
          <a:ln w="76200">
            <a:solidFill>
              <a:srgbClr val="00316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interreg4c.eu/images/Project_logos_Port_Integ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63788"/>
            <a:ext cx="1905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dagangnet.com/newsfeed/NewsFeed1/Newsfeed2/index_files/index_files%20-%20Copy/shi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87800"/>
            <a:ext cx="336073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179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ChangeArrowheads="1"/>
          </p:cNvSpPr>
          <p:nvPr/>
        </p:nvSpPr>
        <p:spPr bwMode="auto">
          <a:xfrm>
            <a:off x="179512" y="1372417"/>
            <a:ext cx="871296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	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400" u="sng" dirty="0"/>
              <a:t>Project</a:t>
            </a:r>
            <a:r>
              <a:rPr lang="en-US" altLang="en-US" sz="2000" dirty="0"/>
              <a:t>: 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u="sng" dirty="0"/>
          </a:p>
          <a:p>
            <a:pPr eaLnBrk="1" hangingPunct="1"/>
            <a:endParaRPr lang="en-US" altLang="en-US" sz="2000" u="sng" dirty="0"/>
          </a:p>
          <a:p>
            <a:pPr eaLnBrk="1" hangingPunct="1"/>
            <a:r>
              <a:rPr lang="en-US" altLang="en-US" sz="2400" u="sng" dirty="0"/>
              <a:t>Partner concerned</a:t>
            </a:r>
            <a:r>
              <a:rPr lang="en-US" altLang="en-US" sz="2400" dirty="0"/>
              <a:t>: Flanders District of Creativity (BE)</a:t>
            </a:r>
            <a:br>
              <a:rPr lang="en-US" altLang="en-US" sz="2400" dirty="0"/>
            </a:br>
            <a:endParaRPr lang="en-US" altLang="en-US" sz="2400" dirty="0"/>
          </a:p>
          <a:p>
            <a:pPr algn="just"/>
            <a:r>
              <a:rPr lang="en-US" altLang="en-US" sz="2400" u="sng" dirty="0"/>
              <a:t>Policy improved</a:t>
            </a:r>
            <a:r>
              <a:rPr lang="en-US" altLang="en-US" sz="2400" dirty="0"/>
              <a:t>: </a:t>
            </a:r>
            <a:r>
              <a:rPr lang="en-US" altLang="en-US" sz="2200" dirty="0" smtClean="0"/>
              <a:t>Flemish Government decision (15/07/</a:t>
            </a:r>
            <a:r>
              <a:rPr lang="en-GB" altLang="en-US" sz="2200" dirty="0" smtClean="0"/>
              <a:t>2011): 			      launch of a platform </a:t>
            </a:r>
            <a:r>
              <a:rPr lang="en-GB" altLang="en-US" sz="2200" dirty="0"/>
              <a:t>for </a:t>
            </a:r>
            <a:r>
              <a:rPr lang="en-GB" altLang="en-US" sz="2200" dirty="0" err="1"/>
              <a:t>ElectroMobility</a:t>
            </a:r>
            <a:r>
              <a:rPr lang="en-GB" altLang="en-US" sz="2200" dirty="0"/>
              <a:t>: "</a:t>
            </a:r>
            <a:r>
              <a:rPr lang="en-GB" altLang="en-US" sz="2200" dirty="0" err="1" smtClean="0"/>
              <a:t>Vlaamse</a:t>
            </a:r>
            <a:r>
              <a:rPr lang="en-GB" altLang="en-US" sz="2200" dirty="0" smtClean="0"/>
              <a:t/>
            </a:r>
            <a:br>
              <a:rPr lang="en-GB" altLang="en-US" sz="2200" dirty="0" smtClean="0"/>
            </a:br>
            <a:r>
              <a:rPr lang="en-GB" altLang="en-US" sz="2200" dirty="0" smtClean="0"/>
              <a:t>	 	      </a:t>
            </a:r>
            <a:r>
              <a:rPr lang="en-GB" altLang="en-US" sz="2200" dirty="0" err="1"/>
              <a:t>Proeftuin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Elektrische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Voertuigen</a:t>
            </a:r>
            <a:r>
              <a:rPr lang="en-GB" altLang="en-US" sz="2200" dirty="0"/>
              <a:t>" </a:t>
            </a:r>
            <a:r>
              <a:rPr lang="en-GB" altLang="en-US" sz="2200" dirty="0" smtClean="0"/>
              <a:t>and "Living Lab</a:t>
            </a:r>
            <a:br>
              <a:rPr lang="en-GB" altLang="en-US" sz="2200" dirty="0" smtClean="0"/>
            </a:br>
            <a:r>
              <a:rPr lang="en-GB" altLang="en-US" sz="2200" dirty="0" smtClean="0"/>
              <a:t>		      </a:t>
            </a:r>
            <a:r>
              <a:rPr lang="en-GB" altLang="en-US" sz="2200" dirty="0"/>
              <a:t>Electrical </a:t>
            </a:r>
            <a:r>
              <a:rPr lang="en-GB" altLang="en-US" sz="2200" dirty="0" smtClean="0"/>
              <a:t>Vehicles“. 5 </a:t>
            </a:r>
            <a:r>
              <a:rPr lang="en-GB" altLang="en-US" sz="2200" dirty="0"/>
              <a:t>projects </a:t>
            </a:r>
            <a:r>
              <a:rPr lang="en-GB" altLang="en-US" sz="2200" dirty="0" smtClean="0"/>
              <a:t>selected </a:t>
            </a:r>
            <a:r>
              <a:rPr lang="en-GB" altLang="en-US" sz="2200" dirty="0"/>
              <a:t>for </a:t>
            </a:r>
            <a:r>
              <a:rPr lang="en-GB" altLang="en-US" sz="2200" dirty="0" smtClean="0"/>
              <a:t>the</a:t>
            </a:r>
            <a:br>
              <a:rPr lang="en-GB" altLang="en-US" sz="2200" dirty="0" smtClean="0"/>
            </a:br>
            <a:r>
              <a:rPr lang="en-GB" altLang="en-US" sz="2200" dirty="0" smtClean="0"/>
              <a:t>		      </a:t>
            </a:r>
            <a:r>
              <a:rPr lang="en-GB" altLang="en-US" sz="2200" dirty="0"/>
              <a:t>2011-2014 </a:t>
            </a:r>
            <a:r>
              <a:rPr lang="en-GB" altLang="en-US" sz="2200" dirty="0" smtClean="0"/>
              <a:t>period.</a:t>
            </a:r>
            <a:endParaRPr lang="fr-FR" altLang="en-US" sz="2200" dirty="0"/>
          </a:p>
        </p:txBody>
      </p:sp>
      <p:sp>
        <p:nvSpPr>
          <p:cNvPr id="178179" name="TextBox 2"/>
          <p:cNvSpPr txBox="1">
            <a:spLocks noChangeArrowheads="1"/>
          </p:cNvSpPr>
          <p:nvPr/>
        </p:nvSpPr>
        <p:spPr bwMode="auto">
          <a:xfrm>
            <a:off x="711628" y="787642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Example of policy </a:t>
            </a:r>
            <a:r>
              <a:rPr lang="en-US" altLang="en-US" sz="3200" b="1" dirty="0" smtClean="0"/>
              <a:t>improvements</a:t>
            </a:r>
            <a:endParaRPr lang="fr-FR" alt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5" y="1700018"/>
            <a:ext cx="3381375" cy="12573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Belgium in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INTERREG IVC</a:t>
            </a:r>
          </a:p>
        </p:txBody>
      </p:sp>
    </p:spTree>
    <p:extLst>
      <p:ext uri="{BB962C8B-B14F-4D97-AF65-F5344CB8AC3E}">
        <p14:creationId xmlns:p14="http://schemas.microsoft.com/office/powerpoint/2010/main" val="220703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ChangeArrowheads="1"/>
          </p:cNvSpPr>
          <p:nvPr/>
        </p:nvSpPr>
        <p:spPr bwMode="auto">
          <a:xfrm>
            <a:off x="251520" y="1428406"/>
            <a:ext cx="871346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	</a:t>
            </a:r>
            <a:endParaRPr lang="en-US" altLang="en-US" sz="2000" dirty="0"/>
          </a:p>
          <a:p>
            <a:pPr eaLnBrk="1" hangingPunct="1"/>
            <a:endParaRPr lang="en-US" altLang="en-US" sz="1600" u="sng" dirty="0" smtClean="0"/>
          </a:p>
          <a:p>
            <a:pPr eaLnBrk="1" hangingPunct="1"/>
            <a:r>
              <a:rPr lang="en-US" altLang="en-US" sz="2400" u="sng" dirty="0" smtClean="0"/>
              <a:t>Project</a:t>
            </a:r>
            <a:r>
              <a:rPr lang="en-US" altLang="en-US" sz="2400" dirty="0"/>
              <a:t>: </a:t>
            </a:r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u="sng" dirty="0"/>
          </a:p>
          <a:p>
            <a:pPr eaLnBrk="1" hangingPunct="1"/>
            <a:endParaRPr lang="en-US" altLang="en-US" sz="2400" u="sng" dirty="0"/>
          </a:p>
          <a:p>
            <a:pPr eaLnBrk="1" hangingPunct="1"/>
            <a:r>
              <a:rPr lang="en-US" altLang="en-US" sz="2400" u="sng" dirty="0"/>
              <a:t>Partner concerned</a:t>
            </a:r>
            <a:r>
              <a:rPr lang="en-US" altLang="en-US" sz="2400" dirty="0"/>
              <a:t>: Province of East </a:t>
            </a:r>
            <a:r>
              <a:rPr lang="en-US" altLang="en-US" sz="2400" dirty="0" smtClean="0"/>
              <a:t>Flanders </a:t>
            </a:r>
            <a:r>
              <a:rPr lang="en-US" altLang="en-US" sz="2400" dirty="0"/>
              <a:t>(BE)</a:t>
            </a:r>
            <a:br>
              <a:rPr lang="en-US" altLang="en-US" sz="2400" dirty="0"/>
            </a:br>
            <a:endParaRPr lang="en-US" altLang="en-US" sz="2400" dirty="0"/>
          </a:p>
          <a:p>
            <a:pPr algn="just"/>
            <a:r>
              <a:rPr lang="en-US" altLang="en-US" sz="2400" u="sng" dirty="0"/>
              <a:t>Policy improved</a:t>
            </a:r>
            <a:r>
              <a:rPr lang="en-US" altLang="en-US" sz="2400" dirty="0"/>
              <a:t>: </a:t>
            </a:r>
            <a:r>
              <a:rPr lang="en-GB" altLang="en-US" sz="2200" dirty="0" smtClean="0"/>
              <a:t>CREA.RE action plan approved by the provincial</a:t>
            </a:r>
            <a:br>
              <a:rPr lang="en-GB" altLang="en-US" sz="2200" dirty="0" smtClean="0"/>
            </a:br>
            <a:r>
              <a:rPr lang="en-GB" altLang="en-US" sz="2200" dirty="0" smtClean="0"/>
              <a:t>		       deputation. It has become the reference</a:t>
            </a:r>
            <a:br>
              <a:rPr lang="en-GB" altLang="en-US" sz="2200" dirty="0" smtClean="0"/>
            </a:br>
            <a:r>
              <a:rPr lang="en-GB" altLang="en-US" sz="2200" dirty="0" smtClean="0"/>
              <a:t>		       document for all activities supporting creative</a:t>
            </a:r>
            <a:br>
              <a:rPr lang="en-GB" altLang="en-US" sz="2200" dirty="0" smtClean="0"/>
            </a:br>
            <a:r>
              <a:rPr lang="en-GB" altLang="en-US" sz="2200" dirty="0" smtClean="0"/>
              <a:t>		       industries in the province (e.g. </a:t>
            </a:r>
            <a:r>
              <a:rPr lang="en-GB" sz="2200" dirty="0"/>
              <a:t>develop a </a:t>
            </a:r>
            <a:r>
              <a:rPr lang="en-GB" sz="2200" dirty="0" smtClean="0"/>
              <a:t>design</a:t>
            </a:r>
            <a:br>
              <a:rPr lang="en-GB" sz="2200" dirty="0" smtClean="0"/>
            </a:br>
            <a:r>
              <a:rPr lang="en-GB" sz="2200" dirty="0" smtClean="0"/>
              <a:t>		       platform,</a:t>
            </a:r>
            <a:r>
              <a:rPr lang="en-GB" sz="2200" b="1" dirty="0" smtClean="0"/>
              <a:t> </a:t>
            </a:r>
            <a:r>
              <a:rPr lang="en-GB" altLang="en-US" sz="2200" dirty="0" smtClean="0"/>
              <a:t>collaboration </a:t>
            </a:r>
            <a:r>
              <a:rPr lang="en-GB" altLang="en-US" sz="2200" smtClean="0"/>
              <a:t>with </a:t>
            </a:r>
            <a:r>
              <a:rPr lang="en-GB" altLang="en-US" sz="2200" smtClean="0"/>
              <a:t>Chambers </a:t>
            </a:r>
            <a:r>
              <a:rPr lang="en-GB" altLang="en-US" sz="2200" dirty="0" smtClean="0"/>
              <a:t>of</a:t>
            </a:r>
            <a:br>
              <a:rPr lang="en-GB" altLang="en-US" sz="2200" dirty="0" smtClean="0"/>
            </a:br>
            <a:r>
              <a:rPr lang="en-GB" altLang="en-US" sz="2200" dirty="0" smtClean="0"/>
              <a:t>		       commerce)</a:t>
            </a:r>
            <a:endParaRPr lang="en-US" altLang="en-US" sz="2200" dirty="0" smtClean="0"/>
          </a:p>
        </p:txBody>
      </p:sp>
      <p:sp>
        <p:nvSpPr>
          <p:cNvPr id="178179" name="TextBox 2"/>
          <p:cNvSpPr txBox="1">
            <a:spLocks noChangeArrowheads="1"/>
          </p:cNvSpPr>
          <p:nvPr/>
        </p:nvSpPr>
        <p:spPr bwMode="auto">
          <a:xfrm>
            <a:off x="611560" y="879550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Example of policy </a:t>
            </a:r>
            <a:r>
              <a:rPr lang="en-US" altLang="en-US" sz="3200" b="1" dirty="0" smtClean="0"/>
              <a:t>improvements</a:t>
            </a:r>
            <a:endParaRPr lang="fr-FR" altLang="en-US" sz="3200" b="1" dirty="0"/>
          </a:p>
        </p:txBody>
      </p:sp>
      <p:pic>
        <p:nvPicPr>
          <p:cNvPr id="6" name="Picture 2" descr="http://www.crea-re.eu/wp-content/themes/InStyl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4600"/>
            <a:ext cx="10080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Belgium in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INTERREG IVC</a:t>
            </a:r>
          </a:p>
        </p:txBody>
      </p:sp>
    </p:spTree>
    <p:extLst>
      <p:ext uri="{BB962C8B-B14F-4D97-AF65-F5344CB8AC3E}">
        <p14:creationId xmlns:p14="http://schemas.microsoft.com/office/powerpoint/2010/main" val="160237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259632" y="2564904"/>
            <a:ext cx="7272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n-NO" sz="4000" b="1" dirty="0" smtClean="0">
                <a:latin typeface="+mj-lt"/>
              </a:rPr>
              <a:t>Belgium as a source of inspiration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99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620713"/>
            <a:ext cx="7891462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sz="3200" b="1" kern="0" dirty="0">
                <a:solidFill>
                  <a:srgbClr val="00316E"/>
                </a:solidFill>
                <a:latin typeface="+mj-lt"/>
                <a:cs typeface="+mn-cs"/>
              </a:rPr>
              <a:t>Example of transfer</a:t>
            </a:r>
            <a:endParaRPr lang="en-GB" sz="24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264150" y="14811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en-US" sz="2400" b="1">
                <a:solidFill>
                  <a:srgbClr val="00316E"/>
                </a:solidFill>
              </a:rPr>
              <a:t>Practice</a:t>
            </a:r>
            <a:r>
              <a:rPr kumimoji="1" lang="en-GB" altLang="en-US" b="1">
                <a:solidFill>
                  <a:srgbClr val="00316E"/>
                </a:solidFill>
              </a:rPr>
              <a:t>: </a:t>
            </a:r>
            <a:endParaRPr lang="fr-FR" altLang="en-US">
              <a:solidFill>
                <a:srgbClr val="00316E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55650" y="1398588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en-US" sz="2400" b="1">
                <a:solidFill>
                  <a:srgbClr val="00316E"/>
                </a:solidFill>
              </a:rPr>
              <a:t>Project</a:t>
            </a:r>
            <a:r>
              <a:rPr kumimoji="1" lang="en-GB" altLang="en-US" b="1">
                <a:solidFill>
                  <a:srgbClr val="00316E"/>
                </a:solidFill>
              </a:rPr>
              <a:t>: </a:t>
            </a:r>
            <a:endParaRPr lang="fr-FR" altLang="en-US">
              <a:solidFill>
                <a:srgbClr val="00316E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627313" y="1989138"/>
            <a:ext cx="6410325" cy="1328023"/>
          </a:xfrm>
          <a:prstGeom prst="roundRect">
            <a:avLst/>
          </a:prstGeom>
          <a:solidFill>
            <a:srgbClr val="00316E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kumimoji="1" lang="en-GB" sz="1800" b="1" dirty="0">
                <a:solidFill>
                  <a:srgbClr val="FFFFFF"/>
                </a:solidFill>
              </a:rPr>
              <a:t>“Let’s do it with </a:t>
            </a:r>
            <a:r>
              <a:rPr kumimoji="1" lang="en-GB" sz="1800" b="1" dirty="0" err="1">
                <a:solidFill>
                  <a:srgbClr val="FFFFFF"/>
                </a:solidFill>
              </a:rPr>
              <a:t>Ferda</a:t>
            </a:r>
            <a:r>
              <a:rPr kumimoji="1" lang="en-GB" sz="1800" b="1" dirty="0">
                <a:solidFill>
                  <a:srgbClr val="FFFFFF"/>
                </a:solidFill>
              </a:rPr>
              <a:t>” practice is a set of educational tools used for teaching primary school children how to prevent waste. A mascot has also been created to raise awareness of the children.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0731" y="3544165"/>
            <a:ext cx="32603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2200" u="sng" dirty="0" err="1">
                <a:solidFill>
                  <a:srgbClr val="00316E"/>
                </a:solidFill>
              </a:rPr>
              <a:t>From</a:t>
            </a:r>
            <a:r>
              <a:rPr lang="fr-FR" altLang="en-US" sz="2200" dirty="0">
                <a:solidFill>
                  <a:srgbClr val="00316E"/>
                </a:solidFill>
              </a:rPr>
              <a:t>: Brussels </a:t>
            </a:r>
            <a:r>
              <a:rPr lang="fr-FR" altLang="en-US" sz="2200" dirty="0" smtClean="0">
                <a:solidFill>
                  <a:srgbClr val="00316E"/>
                </a:solidFill>
              </a:rPr>
              <a:t>Environnement IBGE</a:t>
            </a:r>
            <a:endParaRPr lang="fr-FR" altLang="en-US" sz="2200" dirty="0">
              <a:solidFill>
                <a:srgbClr val="00316E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149206" y="3783711"/>
            <a:ext cx="38884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2200" u="sng" dirty="0">
                <a:solidFill>
                  <a:srgbClr val="00316E"/>
                </a:solidFill>
              </a:rPr>
              <a:t>To</a:t>
            </a:r>
            <a:r>
              <a:rPr lang="fr-FR" altLang="en-US" sz="2200" dirty="0">
                <a:solidFill>
                  <a:srgbClr val="00316E"/>
                </a:solidFill>
              </a:rPr>
              <a:t>: </a:t>
            </a:r>
            <a:r>
              <a:rPr lang="fr-FR" altLang="en-US" sz="2200" dirty="0" err="1"/>
              <a:t>Ilfov</a:t>
            </a:r>
            <a:r>
              <a:rPr lang="fr-FR" altLang="en-US" sz="2200" dirty="0"/>
              <a:t> </a:t>
            </a:r>
            <a:r>
              <a:rPr lang="fr-FR" altLang="en-US" sz="2200" dirty="0" err="1"/>
              <a:t>County</a:t>
            </a:r>
            <a:r>
              <a:rPr lang="fr-FR" altLang="en-US" sz="2200" dirty="0"/>
              <a:t> Council </a:t>
            </a:r>
            <a:r>
              <a:rPr lang="fr-FR" altLang="en-US" sz="2200" dirty="0">
                <a:solidFill>
                  <a:srgbClr val="00316E"/>
                </a:solidFill>
              </a:rPr>
              <a:t>(RO)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686212" y="5373216"/>
            <a:ext cx="1800151" cy="2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crmqube.com/img/clienti/client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4850"/>
            <a:ext cx="2211387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691062"/>
            <a:ext cx="31765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www.wakegov.com/recycling/PublishingImages/stock/feedtheb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2" y="4527234"/>
            <a:ext cx="287178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Belgium in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INTERREG IVC</a:t>
            </a:r>
          </a:p>
        </p:txBody>
      </p:sp>
    </p:spTree>
    <p:extLst>
      <p:ext uri="{BB962C8B-B14F-4D97-AF65-F5344CB8AC3E}">
        <p14:creationId xmlns:p14="http://schemas.microsoft.com/office/powerpoint/2010/main" val="45051111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620713"/>
            <a:ext cx="7891462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sz="3200" b="1" kern="0" dirty="0">
                <a:solidFill>
                  <a:srgbClr val="00316E"/>
                </a:solidFill>
                <a:latin typeface="+mj-lt"/>
                <a:cs typeface="+mn-cs"/>
              </a:rPr>
              <a:t>Example of transfer</a:t>
            </a:r>
            <a:endParaRPr lang="en-GB" sz="24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264150" y="14811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en-US" sz="2400" b="1">
                <a:solidFill>
                  <a:srgbClr val="00316E"/>
                </a:solidFill>
              </a:rPr>
              <a:t>Practice</a:t>
            </a:r>
            <a:r>
              <a:rPr kumimoji="1" lang="en-GB" altLang="en-US" b="1">
                <a:solidFill>
                  <a:srgbClr val="00316E"/>
                </a:solidFill>
              </a:rPr>
              <a:t>: </a:t>
            </a:r>
            <a:endParaRPr lang="fr-FR" altLang="en-US">
              <a:solidFill>
                <a:srgbClr val="00316E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973138" y="1398588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en-US" sz="2400" b="1">
                <a:solidFill>
                  <a:srgbClr val="00316E"/>
                </a:solidFill>
              </a:rPr>
              <a:t>Project</a:t>
            </a:r>
            <a:r>
              <a:rPr kumimoji="1" lang="en-GB" altLang="en-US" b="1">
                <a:solidFill>
                  <a:srgbClr val="00316E"/>
                </a:solidFill>
              </a:rPr>
              <a:t>: </a:t>
            </a:r>
            <a:endParaRPr lang="fr-FR" altLang="en-US">
              <a:solidFill>
                <a:srgbClr val="00316E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43213" y="2014538"/>
            <a:ext cx="6194425" cy="1940957"/>
          </a:xfrm>
          <a:prstGeom prst="roundRect">
            <a:avLst/>
          </a:prstGeom>
          <a:solidFill>
            <a:srgbClr val="00316E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kumimoji="1" lang="en-US" sz="1800" b="1" dirty="0">
                <a:solidFill>
                  <a:srgbClr val="FFFFFF"/>
                </a:solidFill>
              </a:rPr>
              <a:t>The main function of the “Scientific Intermediation Group” practice is to provide a point of contact for companies where they can find solutions for their technology-related questions, find cooperation partners and support in applications for public funding </a:t>
            </a:r>
            <a:r>
              <a:rPr kumimoji="1" lang="en-US" sz="1800" b="1" dirty="0" err="1">
                <a:solidFill>
                  <a:srgbClr val="FFFFFF"/>
                </a:solidFill>
              </a:rPr>
              <a:t>programmes</a:t>
            </a:r>
            <a:r>
              <a:rPr kumimoji="1" lang="en-US" sz="1800" b="1" dirty="0">
                <a:solidFill>
                  <a:srgbClr val="FFFFFF"/>
                </a:solidFill>
              </a:rPr>
              <a:t>.</a:t>
            </a:r>
            <a:endParaRPr kumimoji="1" lang="en-GB" sz="1800" b="1" dirty="0">
              <a:solidFill>
                <a:srgbClr val="FFFFFF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0561" y="4312762"/>
            <a:ext cx="28719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2200" u="sng" dirty="0" err="1"/>
              <a:t>From</a:t>
            </a:r>
            <a:r>
              <a:rPr lang="fr-FR" altLang="en-US" sz="2200" dirty="0"/>
              <a:t>: </a:t>
            </a:r>
            <a:r>
              <a:rPr lang="fr-FR" altLang="en-US" sz="2200" dirty="0" err="1"/>
              <a:t>Economic</a:t>
            </a:r>
            <a:r>
              <a:rPr lang="fr-FR" altLang="en-US" sz="2200" dirty="0"/>
              <a:t> Office of the Province of Namur (BE)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469212" y="4322014"/>
            <a:ext cx="2536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2200" u="sng" dirty="0">
                <a:solidFill>
                  <a:srgbClr val="00316E"/>
                </a:solidFill>
              </a:rPr>
              <a:t>To</a:t>
            </a:r>
            <a:r>
              <a:rPr lang="fr-FR" altLang="en-US" sz="2200" dirty="0">
                <a:solidFill>
                  <a:srgbClr val="00316E"/>
                </a:solidFill>
              </a:rPr>
              <a:t>: Stuttgart </a:t>
            </a:r>
            <a:r>
              <a:rPr lang="fr-FR" altLang="en-US" sz="2200" dirty="0" err="1">
                <a:solidFill>
                  <a:srgbClr val="00316E"/>
                </a:solidFill>
              </a:rPr>
              <a:t>Region</a:t>
            </a:r>
            <a:r>
              <a:rPr lang="fr-FR" altLang="en-US" sz="2200" dirty="0">
                <a:solidFill>
                  <a:srgbClr val="00316E"/>
                </a:solidFill>
              </a:rPr>
              <a:t> </a:t>
            </a:r>
            <a:r>
              <a:rPr lang="fr-FR" altLang="en-US" sz="2200" dirty="0" err="1">
                <a:solidFill>
                  <a:srgbClr val="00316E"/>
                </a:solidFill>
              </a:rPr>
              <a:t>Economic</a:t>
            </a:r>
            <a:r>
              <a:rPr lang="fr-FR" altLang="en-US" sz="2200" dirty="0">
                <a:solidFill>
                  <a:srgbClr val="00316E"/>
                </a:solidFill>
              </a:rPr>
              <a:t> </a:t>
            </a:r>
            <a:r>
              <a:rPr lang="fr-FR" altLang="en-US" sz="2200" dirty="0" err="1">
                <a:solidFill>
                  <a:srgbClr val="00316E"/>
                </a:solidFill>
              </a:rPr>
              <a:t>Development</a:t>
            </a:r>
            <a:r>
              <a:rPr lang="fr-FR" altLang="en-US" sz="2200" dirty="0">
                <a:solidFill>
                  <a:srgbClr val="00316E"/>
                </a:solidFill>
              </a:rPr>
              <a:t> Corporation (DE)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844925" y="4509120"/>
            <a:ext cx="1482725" cy="0"/>
          </a:xfrm>
          <a:prstGeom prst="line">
            <a:avLst/>
          </a:prstGeom>
          <a:noFill/>
          <a:ln w="76200">
            <a:solidFill>
              <a:srgbClr val="00316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://www.bsc-kranj.si/resources/files/doc/AKTUALNI_PROJEKTI/P4C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2" y="2482850"/>
            <a:ext cx="1933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www.cbm.fvg.it/sites/www.cbm.fvg.it/files/imagecache/my_large_image/my_gallery/1106490_344548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696858"/>
            <a:ext cx="26860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Belgium in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INTERREG IVC</a:t>
            </a:r>
          </a:p>
        </p:txBody>
      </p:sp>
    </p:spTree>
    <p:extLst>
      <p:ext uri="{BB962C8B-B14F-4D97-AF65-F5344CB8AC3E}">
        <p14:creationId xmlns:p14="http://schemas.microsoft.com/office/powerpoint/2010/main" val="34660683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4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5 Communication\13 Design\Master Design IVC\Dandelion\Dandelion &amp; Petals\final\DANDELION_BASE_RGB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098" y="1"/>
            <a:ext cx="101910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2404" y="5353397"/>
            <a:ext cx="662409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  <a:cs typeface="+mn-cs"/>
              </a:rPr>
              <a:t>Thank you </a:t>
            </a:r>
            <a:r>
              <a:rPr lang="en-GB" b="1" dirty="0">
                <a:latin typeface="+mn-lt"/>
                <a:cs typeface="+mn-cs"/>
              </a:rPr>
              <a:t>for your attention!</a:t>
            </a:r>
            <a:endParaRPr lang="et-EE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396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7504" y="2780928"/>
            <a:ext cx="89101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n-NO" sz="4400" b="1" dirty="0" smtClean="0">
                <a:latin typeface="+mj-lt"/>
              </a:rPr>
              <a:t>INTERREG IVC</a:t>
            </a:r>
          </a:p>
          <a:p>
            <a:pPr algn="ctr">
              <a:defRPr/>
            </a:pPr>
            <a:r>
              <a:rPr lang="nn-NO" sz="4400" b="1" dirty="0" smtClean="0">
                <a:latin typeface="+mj-lt"/>
              </a:rPr>
              <a:t>Achievements</a:t>
            </a:r>
            <a:endParaRPr lang="en-GB" sz="20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887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27088" y="1463675"/>
            <a:ext cx="7524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i="1">
                <a:latin typeface="Arial" panose="020B0604020202020204" pitchFamily="34" charset="0"/>
              </a:rPr>
              <a:t>‘Learning by sharing’</a:t>
            </a:r>
          </a:p>
        </p:txBody>
      </p:sp>
      <p:sp>
        <p:nvSpPr>
          <p:cNvPr id="7171" name="Rounded Rectangle 5"/>
          <p:cNvSpPr>
            <a:spLocks noChangeArrowheads="1"/>
          </p:cNvSpPr>
          <p:nvPr/>
        </p:nvSpPr>
        <p:spPr bwMode="auto">
          <a:xfrm>
            <a:off x="1133576" y="2162153"/>
            <a:ext cx="7218262" cy="1123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en-GB" sz="2000" b="1" dirty="0">
                <a:latin typeface="Arial" charset="0"/>
              </a:rPr>
              <a:t>Local / regional authorities exchange the experience </a:t>
            </a:r>
          </a:p>
          <a:p>
            <a:pPr algn="ctr" eaLnBrk="0" hangingPunct="0">
              <a:spcBef>
                <a:spcPts val="0"/>
              </a:spcBef>
            </a:pPr>
            <a:r>
              <a:rPr lang="en-GB" sz="2000" dirty="0">
                <a:latin typeface="Arial" charset="0"/>
              </a:rPr>
              <a:t>with others in Europe facing similar </a:t>
            </a:r>
            <a:r>
              <a:rPr lang="en-GB" sz="2000" dirty="0" smtClean="0">
                <a:latin typeface="Arial" charset="0"/>
              </a:rPr>
              <a:t>challenges</a:t>
            </a:r>
            <a:endParaRPr lang="en-GB" sz="2000" dirty="0">
              <a:latin typeface="Arial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GB" sz="2000" dirty="0">
                <a:latin typeface="Arial" charset="0"/>
              </a:rPr>
              <a:t>i</a:t>
            </a:r>
            <a:r>
              <a:rPr lang="en-GB" sz="2000" dirty="0" smtClean="0">
                <a:latin typeface="Arial" charset="0"/>
              </a:rPr>
              <a:t>n order to </a:t>
            </a:r>
            <a:r>
              <a:rPr lang="en-GB" sz="2000" dirty="0">
                <a:latin typeface="Arial" charset="0"/>
              </a:rPr>
              <a:t>improve their </a:t>
            </a:r>
            <a:r>
              <a:rPr lang="en-GB" sz="2000" b="1" dirty="0">
                <a:latin typeface="Arial" charset="0"/>
              </a:rPr>
              <a:t>practices / policies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87449" y="916934"/>
            <a:ext cx="68040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anose="05030102010509060703" pitchFamily="18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1400"/>
              </a:spcBef>
              <a:defRPr/>
            </a:pPr>
            <a:r>
              <a:rPr lang="en-GB" sz="2800" kern="0" dirty="0" smtClean="0"/>
              <a:t>INTERREG IVC (2007-2013)</a:t>
            </a:r>
            <a:endParaRPr lang="en-GB" sz="2800" kern="0" dirty="0" smtClean="0">
              <a:solidFill>
                <a:srgbClr val="F294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6" y="5426282"/>
            <a:ext cx="3744416" cy="78319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00316E"/>
                </a:solidFill>
                <a:latin typeface="+mn-lt"/>
              </a:rPr>
              <a:t>Public authorities </a:t>
            </a:r>
          </a:p>
          <a:p>
            <a:pPr algn="ctr">
              <a:defRPr/>
            </a:pPr>
            <a:r>
              <a:rPr lang="en-GB" sz="2000" dirty="0">
                <a:solidFill>
                  <a:srgbClr val="00316E"/>
                </a:solidFill>
                <a:latin typeface="+mn-lt"/>
              </a:rPr>
              <a:t>Bodies governed by public law</a:t>
            </a:r>
            <a:endParaRPr lang="fr-FR" sz="200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32" y="3610612"/>
            <a:ext cx="2705715" cy="25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20272" y="3789766"/>
            <a:ext cx="1673286" cy="1021556"/>
          </a:xfrm>
          <a:prstGeom prst="roundRect">
            <a:avLst/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316E"/>
                </a:solidFill>
                <a:latin typeface="Arial" pitchFamily="34" charset="0"/>
              </a:defRPr>
            </a:lvl1pPr>
          </a:lstStyle>
          <a:p>
            <a:r>
              <a:rPr lang="en-GB" sz="1800" dirty="0"/>
              <a:t>EU 27</a:t>
            </a:r>
          </a:p>
          <a:p>
            <a:r>
              <a:rPr lang="en-GB" sz="1800" dirty="0"/>
              <a:t>Norway</a:t>
            </a:r>
          </a:p>
          <a:p>
            <a:r>
              <a:rPr lang="en-GB" sz="1800" dirty="0"/>
              <a:t>Switzerland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28" name="Picture 4" descr="http://theimpactengine.com/wp-content/uploads/2013/05/Peo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029580" cy="10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80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243037"/>
              </p:ext>
            </p:extLst>
          </p:nvPr>
        </p:nvGraphicFramePr>
        <p:xfrm>
          <a:off x="16396" y="3759924"/>
          <a:ext cx="4104456" cy="269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289417"/>
              </p:ext>
            </p:extLst>
          </p:nvPr>
        </p:nvGraphicFramePr>
        <p:xfrm>
          <a:off x="435639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2420" y="2513035"/>
            <a:ext cx="3598862" cy="920750"/>
          </a:xfrm>
          <a:prstGeom prst="roundRect">
            <a:avLst/>
          </a:prstGeom>
          <a:solidFill>
            <a:srgbClr val="00316E"/>
          </a:solidFill>
          <a:ln w="9525" algn="ctr">
            <a:solidFill>
              <a:srgbClr val="00316E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et-EE" sz="2400" b="1" dirty="0">
                <a:solidFill>
                  <a:schemeClr val="bg1"/>
                </a:solidFill>
                <a:latin typeface="+mj-lt"/>
                <a:cs typeface="+mn-cs"/>
              </a:rPr>
              <a:t>Innovation and the knowledge economy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909487" y="2513035"/>
            <a:ext cx="3600450" cy="920750"/>
          </a:xfrm>
          <a:prstGeom prst="roundRect">
            <a:avLst/>
          </a:prstGeom>
          <a:solidFill>
            <a:srgbClr val="00946C"/>
          </a:solidFill>
          <a:ln w="9525" algn="ctr">
            <a:solidFill>
              <a:srgbClr val="00946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et-EE" sz="2400" b="1" dirty="0">
                <a:solidFill>
                  <a:schemeClr val="bg1"/>
                </a:solidFill>
                <a:latin typeface="+mj-lt"/>
                <a:cs typeface="+mn-cs"/>
              </a:rPr>
              <a:t>Environment and risk prevention</a:t>
            </a: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Rounded Rectangle 8"/>
          <p:cNvSpPr>
            <a:spLocks noChangeArrowheads="1"/>
          </p:cNvSpPr>
          <p:nvPr/>
        </p:nvSpPr>
        <p:spPr bwMode="auto">
          <a:xfrm>
            <a:off x="869051" y="1427280"/>
            <a:ext cx="1644967" cy="885349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16E"/>
                </a:solidFill>
                <a:latin typeface="Arial" pitchFamily="34" charset="0"/>
              </a:rPr>
              <a:t>204</a:t>
            </a:r>
            <a:r>
              <a:rPr lang="en-US" sz="1800" b="1" dirty="0">
                <a:solidFill>
                  <a:srgbClr val="00316E"/>
                </a:solidFill>
                <a:latin typeface="Arial" pitchFamily="34" charset="0"/>
              </a:rPr>
              <a:t> </a:t>
            </a:r>
            <a:br>
              <a:rPr lang="en-US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en-US" sz="1400" b="1" dirty="0">
                <a:solidFill>
                  <a:srgbClr val="00316E"/>
                </a:solidFill>
                <a:latin typeface="Arial" pitchFamily="34" charset="0"/>
              </a:rPr>
              <a:t>projects</a:t>
            </a:r>
            <a:endParaRPr lang="fr-FR" sz="14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2847380" y="1398390"/>
            <a:ext cx="1825116" cy="885349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16E"/>
                </a:solidFill>
                <a:latin typeface="Arial" pitchFamily="34" charset="0"/>
              </a:rPr>
              <a:t>2 285 </a:t>
            </a:r>
            <a:r>
              <a:rPr lang="en-US" sz="1400" b="1" dirty="0">
                <a:solidFill>
                  <a:srgbClr val="00316E"/>
                </a:solidFill>
                <a:latin typeface="Arial" pitchFamily="34" charset="0"/>
              </a:rPr>
              <a:t>partners</a:t>
            </a:r>
            <a:endParaRPr lang="fr-FR" sz="14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5005858" y="1379655"/>
            <a:ext cx="2931049" cy="885349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300" b="1" dirty="0">
                <a:solidFill>
                  <a:srgbClr val="00316E"/>
                </a:solidFill>
                <a:latin typeface="Arial" pitchFamily="34" charset="0"/>
              </a:rPr>
              <a:t>90% of 271 NUTS 2 regions covered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71550" y="620713"/>
            <a:ext cx="7891463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b="1" kern="0" dirty="0" smtClean="0">
                <a:solidFill>
                  <a:srgbClr val="00316E"/>
                </a:solidFill>
                <a:latin typeface="+mj-lt"/>
                <a:cs typeface="+mn-cs"/>
              </a:rPr>
              <a:t>Facts &amp; figures</a:t>
            </a:r>
            <a:endParaRPr lang="en-GB" sz="20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2013" y="19050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550" y="620713"/>
            <a:ext cx="7891463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b="1" kern="0" dirty="0">
                <a:solidFill>
                  <a:srgbClr val="00316E"/>
                </a:solidFill>
                <a:latin typeface="+mj-lt"/>
                <a:cs typeface="+mn-cs"/>
              </a:rPr>
              <a:t>Main </a:t>
            </a:r>
            <a:r>
              <a:rPr lang="en-GB" b="1" kern="0" dirty="0" smtClean="0">
                <a:solidFill>
                  <a:srgbClr val="00316E"/>
                </a:solidFill>
                <a:latin typeface="+mj-lt"/>
                <a:cs typeface="+mn-cs"/>
              </a:rPr>
              <a:t>achievements (2014)</a:t>
            </a:r>
            <a:endParaRPr lang="en-GB" sz="20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18436" name="Rounded Rectangle 4"/>
          <p:cNvSpPr>
            <a:spLocks noChangeArrowheads="1"/>
          </p:cNvSpPr>
          <p:nvPr/>
        </p:nvSpPr>
        <p:spPr bwMode="auto">
          <a:xfrm>
            <a:off x="3635375" y="1484313"/>
            <a:ext cx="1512888" cy="13287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90%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of  EU NUTS 2 regions covered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11871" y="1858962"/>
            <a:ext cx="35290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Objective: 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</a:rPr>
              <a:t>EU wide exchange of experience / capacity building</a:t>
            </a:r>
            <a:endParaRPr lang="en-US" sz="1800" dirty="0"/>
          </a:p>
        </p:txBody>
      </p:sp>
      <p:sp>
        <p:nvSpPr>
          <p:cNvPr id="18438" name="Rounded Rectangle 3"/>
          <p:cNvSpPr>
            <a:spLocks noChangeArrowheads="1"/>
          </p:cNvSpPr>
          <p:nvPr/>
        </p:nvSpPr>
        <p:spPr bwMode="auto">
          <a:xfrm>
            <a:off x="5292725" y="1484313"/>
            <a:ext cx="1800225" cy="132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7,964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staff with increased capacity</a:t>
            </a:r>
          </a:p>
        </p:txBody>
      </p:sp>
      <p:sp>
        <p:nvSpPr>
          <p:cNvPr id="18439" name="Rounded Rectangle 4"/>
          <p:cNvSpPr>
            <a:spLocks noChangeArrowheads="1"/>
          </p:cNvSpPr>
          <p:nvPr/>
        </p:nvSpPr>
        <p:spPr bwMode="auto">
          <a:xfrm>
            <a:off x="7235825" y="1628775"/>
            <a:ext cx="1730375" cy="10207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407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‘spin-off activities’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176982" y="3088646"/>
            <a:ext cx="3457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Objective: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</a:rPr>
              <a:t>Identification / sharing / transfer of good practices</a:t>
            </a:r>
          </a:p>
        </p:txBody>
      </p:sp>
      <p:sp>
        <p:nvSpPr>
          <p:cNvPr id="18441" name="Rounded Rectangle 1"/>
          <p:cNvSpPr>
            <a:spLocks noChangeArrowheads="1"/>
          </p:cNvSpPr>
          <p:nvPr/>
        </p:nvSpPr>
        <p:spPr bwMode="auto">
          <a:xfrm>
            <a:off x="3924300" y="3008637"/>
            <a:ext cx="2087563" cy="10207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6,475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</a:rPr>
              <a:t>good practices identified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Rounded Rectangle 2"/>
          <p:cNvSpPr>
            <a:spLocks noChangeArrowheads="1"/>
          </p:cNvSpPr>
          <p:nvPr/>
        </p:nvSpPr>
        <p:spPr bwMode="auto">
          <a:xfrm>
            <a:off x="6875463" y="3008637"/>
            <a:ext cx="2089150" cy="1020762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316E"/>
                </a:solidFill>
                <a:latin typeface="Arial" pitchFamily="34" charset="0"/>
              </a:rPr>
              <a:t>511</a:t>
            </a:r>
            <a:r>
              <a:rPr lang="en-US" sz="1800" b="1" dirty="0">
                <a:solidFill>
                  <a:srgbClr val="00316E"/>
                </a:solidFill>
                <a:latin typeface="Arial" pitchFamily="34" charset="0"/>
              </a:rPr>
              <a:t/>
            </a:r>
            <a:br>
              <a:rPr lang="en-US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su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c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ces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s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fully transfer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r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ed</a:t>
            </a:r>
            <a:endParaRPr lang="en-US" sz="18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217487" y="4621388"/>
            <a:ext cx="37068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Overall objective: </a:t>
            </a:r>
            <a:r>
              <a:rPr lang="en-GB" sz="1800" b="1" dirty="0">
                <a:latin typeface="Arial" panose="020B0604020202020204" pitchFamily="34" charset="0"/>
              </a:rPr>
              <a:t/>
            </a:r>
            <a:br>
              <a:rPr lang="en-GB" sz="1800" b="1" dirty="0">
                <a:latin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</a:rPr>
              <a:t>Improvement of regional and local policies</a:t>
            </a:r>
          </a:p>
        </p:txBody>
      </p:sp>
      <p:sp>
        <p:nvSpPr>
          <p:cNvPr id="18444" name="Rounded Rectangle 4"/>
          <p:cNvSpPr>
            <a:spLocks noChangeArrowheads="1"/>
          </p:cNvSpPr>
          <p:nvPr/>
        </p:nvSpPr>
        <p:spPr bwMode="auto">
          <a:xfrm>
            <a:off x="3995738" y="4521524"/>
            <a:ext cx="1944687" cy="10207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1,943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policies addressed</a:t>
            </a:r>
          </a:p>
        </p:txBody>
      </p:sp>
      <p:sp>
        <p:nvSpPr>
          <p:cNvPr id="18445" name="Rounded Rectangle 5"/>
          <p:cNvSpPr>
            <a:spLocks noChangeArrowheads="1"/>
          </p:cNvSpPr>
          <p:nvPr/>
        </p:nvSpPr>
        <p:spPr bwMode="auto">
          <a:xfrm>
            <a:off x="7019925" y="4521524"/>
            <a:ext cx="1800225" cy="1020763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316E"/>
                </a:solidFill>
                <a:latin typeface="Arial" pitchFamily="34" charset="0"/>
              </a:rPr>
              <a:t>571</a:t>
            </a:r>
            <a:r>
              <a:rPr lang="en-GB" sz="1800" b="1" dirty="0">
                <a:solidFill>
                  <a:srgbClr val="00316E"/>
                </a:solidFill>
                <a:latin typeface="Arial" pitchFamily="34" charset="0"/>
              </a:rPr>
              <a:t/>
            </a:r>
            <a:br>
              <a:rPr lang="en-GB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en-GB" sz="1800" b="1" dirty="0">
                <a:solidFill>
                  <a:srgbClr val="00316E"/>
                </a:solidFill>
                <a:latin typeface="Arial" pitchFamily="34" charset="0"/>
              </a:rPr>
              <a:t>policies improved</a:t>
            </a:r>
          </a:p>
        </p:txBody>
      </p:sp>
      <p:sp>
        <p:nvSpPr>
          <p:cNvPr id="18446" name="Down Arrow 16"/>
          <p:cNvSpPr>
            <a:spLocks noChangeArrowheads="1"/>
          </p:cNvSpPr>
          <p:nvPr/>
        </p:nvSpPr>
        <p:spPr bwMode="auto">
          <a:xfrm rot="-5400000">
            <a:off x="6280943" y="4755681"/>
            <a:ext cx="360363" cy="609600"/>
          </a:xfrm>
          <a:prstGeom prst="downArrow">
            <a:avLst>
              <a:gd name="adj1" fmla="val 50000"/>
              <a:gd name="adj2" fmla="val 4998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8447" name="Down Arrow 16"/>
          <p:cNvSpPr>
            <a:spLocks noChangeArrowheads="1"/>
          </p:cNvSpPr>
          <p:nvPr/>
        </p:nvSpPr>
        <p:spPr bwMode="auto">
          <a:xfrm rot="-5400000">
            <a:off x="6280944" y="3315818"/>
            <a:ext cx="360362" cy="609600"/>
          </a:xfrm>
          <a:prstGeom prst="downArrow">
            <a:avLst>
              <a:gd name="adj1" fmla="val 50000"/>
              <a:gd name="adj2" fmla="val 4998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3850" y="6092825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1800"/>
              </a:spcBef>
              <a:defRPr/>
            </a:pPr>
            <a:r>
              <a:rPr lang="en-GB" sz="2000" b="1" dirty="0">
                <a:latin typeface="+mn-lt"/>
              </a:rPr>
              <a:t>See illustrations of results in the programme Annual Report!</a:t>
            </a:r>
          </a:p>
        </p:txBody>
      </p:sp>
    </p:spTree>
    <p:extLst>
      <p:ext uri="{BB962C8B-B14F-4D97-AF65-F5344CB8AC3E}">
        <p14:creationId xmlns:p14="http://schemas.microsoft.com/office/powerpoint/2010/main" val="534425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smtClean="0">
                <a:solidFill>
                  <a:schemeClr val="bg1"/>
                </a:solidFill>
                <a:latin typeface="+mn-lt"/>
              </a:rPr>
              <a:t>INTERREG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6494"/>
            <a:ext cx="6408712" cy="2363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48620"/>
            <a:ext cx="2197926" cy="2381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2"/>
            <a:ext cx="3600400" cy="180320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387" y="834366"/>
            <a:ext cx="9091506" cy="5618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GB" b="1" dirty="0" smtClean="0">
                <a:latin typeface="+mj-lt"/>
                <a:cs typeface="+mn-cs"/>
              </a:rPr>
              <a:t>Thematic programme capitalisation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0688" y="4337461"/>
            <a:ext cx="4104456" cy="10118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GB" b="1" dirty="0" smtClean="0">
                <a:latin typeface="+mj-lt"/>
                <a:cs typeface="+mn-cs"/>
              </a:rPr>
              <a:t>12</a:t>
            </a:r>
            <a:r>
              <a:rPr lang="en-GB" sz="2400" b="1" dirty="0" smtClean="0">
                <a:latin typeface="+mj-lt"/>
                <a:cs typeface="+mn-cs"/>
              </a:rPr>
              <a:t> sets of reports, brochures &amp; policy papers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692" y="5527878"/>
            <a:ext cx="4332448" cy="783193"/>
          </a:xfrm>
          <a:prstGeom prst="roundRect">
            <a:avLst/>
          </a:prstGeom>
          <a:solidFill>
            <a:srgbClr val="FF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All available at:</a:t>
            </a:r>
          </a:p>
          <a:p>
            <a:pPr algn="ctr"/>
            <a:r>
              <a:rPr lang="en-GB" sz="2000" b="1" dirty="0" smtClean="0">
                <a:latin typeface="+mn-lt"/>
                <a:hlinkClick r:id="rId5"/>
              </a:rPr>
              <a:t>www.interreg4c.eu/capitalisation/</a:t>
            </a:r>
            <a:endParaRPr lang="en-GB" sz="2000" b="1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067944" y="5600182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99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7504" y="2780928"/>
            <a:ext cx="7272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n-NO" sz="4000" b="1" dirty="0" smtClean="0">
                <a:latin typeface="+mj-lt"/>
              </a:rPr>
              <a:t>And what about </a:t>
            </a:r>
          </a:p>
          <a:p>
            <a:pPr algn="ctr">
              <a:defRPr/>
            </a:pPr>
            <a:r>
              <a:rPr lang="nn-NO" sz="4000" b="1" dirty="0" smtClean="0">
                <a:latin typeface="+mj-lt"/>
              </a:rPr>
              <a:t>Belgium in INTERREG IVC?</a:t>
            </a:r>
            <a:endParaRPr lang="en-GB" sz="1800" dirty="0"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smtClean="0">
                <a:solidFill>
                  <a:schemeClr val="bg1"/>
                </a:solidFill>
                <a:latin typeface="+mn-lt"/>
              </a:rPr>
              <a:t>INTERREG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884544"/>
            <a:ext cx="1569368" cy="12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77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71" y="737234"/>
            <a:ext cx="2255917" cy="1736646"/>
          </a:xfrm>
          <a:prstGeom prst="roundRect">
            <a:avLst/>
          </a:prstGeom>
          <a:solidFill>
            <a:srgbClr val="FFDC00"/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11.1 m</a:t>
            </a:r>
            <a:endParaRPr lang="en-GB" sz="2000" dirty="0">
              <a:latin typeface="+mn-lt"/>
            </a:endParaRPr>
          </a:p>
          <a:p>
            <a:pPr algn="ctr"/>
            <a:r>
              <a:rPr lang="en-GB" sz="2000" dirty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nhabitants</a:t>
            </a:r>
          </a:p>
          <a:p>
            <a:pPr algn="ctr"/>
            <a:r>
              <a:rPr lang="en-GB" sz="1600" dirty="0" smtClean="0">
                <a:latin typeface="+mn-lt"/>
              </a:rPr>
              <a:t> </a:t>
            </a:r>
          </a:p>
          <a:p>
            <a:pPr algn="ctr"/>
            <a:r>
              <a:rPr lang="en-GB" sz="2000" b="1" dirty="0" smtClean="0">
                <a:latin typeface="+mn-lt"/>
              </a:rPr>
              <a:t>2.15 %</a:t>
            </a:r>
            <a:endParaRPr lang="en-GB" sz="2000" dirty="0" smtClean="0">
              <a:latin typeface="+mn-lt"/>
            </a:endParaRPr>
          </a:p>
          <a:p>
            <a:pPr algn="ctr"/>
            <a:r>
              <a:rPr lang="en-GB" sz="2000" dirty="0" smtClean="0">
                <a:latin typeface="+mn-lt"/>
              </a:rPr>
              <a:t>IVC population</a:t>
            </a:r>
            <a:endParaRPr lang="en-GB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2270" y="2963417"/>
            <a:ext cx="3363788" cy="1123712"/>
          </a:xfrm>
          <a:prstGeom prst="roundRect">
            <a:avLst/>
          </a:prstGeom>
          <a:solidFill>
            <a:srgbClr val="FF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316E"/>
                </a:solidFill>
                <a:latin typeface="+mn-lt"/>
              </a:rPr>
              <a:t>50 </a:t>
            </a:r>
            <a:r>
              <a:rPr lang="en-GB" sz="2000" dirty="0" smtClean="0">
                <a:solidFill>
                  <a:srgbClr val="00316E"/>
                </a:solidFill>
                <a:latin typeface="+mn-lt"/>
              </a:rPr>
              <a:t>projects</a:t>
            </a:r>
            <a:r>
              <a:rPr lang="en-GB" sz="2000" b="1" dirty="0" smtClean="0">
                <a:solidFill>
                  <a:srgbClr val="00316E"/>
                </a:solidFill>
                <a:latin typeface="+mn-lt"/>
              </a:rPr>
              <a:t> = 61 </a:t>
            </a:r>
            <a:r>
              <a:rPr lang="en-GB" sz="2000" dirty="0" smtClean="0">
                <a:solidFill>
                  <a:srgbClr val="00316E"/>
                </a:solidFill>
                <a:latin typeface="+mn-lt"/>
              </a:rPr>
              <a:t>partners</a:t>
            </a:r>
            <a:r>
              <a:rPr lang="en-GB" sz="2000" b="1" dirty="0" smtClean="0">
                <a:solidFill>
                  <a:srgbClr val="00316E"/>
                </a:solidFill>
                <a:latin typeface="+mn-lt"/>
              </a:rPr>
              <a:t>, 3 </a:t>
            </a:r>
            <a:r>
              <a:rPr lang="en-GB" sz="2000" dirty="0" smtClean="0">
                <a:solidFill>
                  <a:srgbClr val="00316E"/>
                </a:solidFill>
                <a:latin typeface="+mn-lt"/>
              </a:rPr>
              <a:t>Lead partners</a:t>
            </a:r>
            <a:endParaRPr lang="en-GB" sz="2000" dirty="0">
              <a:solidFill>
                <a:srgbClr val="00316E"/>
              </a:solidFill>
              <a:latin typeface="+mn-lt"/>
            </a:endParaRPr>
          </a:p>
          <a:p>
            <a:pPr algn="ctr"/>
            <a:r>
              <a:rPr lang="en-GB" sz="2000" b="1" dirty="0" smtClean="0">
                <a:solidFill>
                  <a:srgbClr val="00316E"/>
                </a:solidFill>
                <a:latin typeface="+mn-lt"/>
              </a:rPr>
              <a:t>23.5 % </a:t>
            </a:r>
            <a:r>
              <a:rPr lang="en-GB" sz="2000" dirty="0" smtClean="0">
                <a:solidFill>
                  <a:srgbClr val="00316E"/>
                </a:solidFill>
                <a:latin typeface="+mn-lt"/>
              </a:rPr>
              <a:t>of total projects</a:t>
            </a:r>
            <a:endParaRPr lang="en-GB" sz="2000" dirty="0">
              <a:solidFill>
                <a:srgbClr val="00316E"/>
              </a:solidFill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836456"/>
              </p:ext>
            </p:extLst>
          </p:nvPr>
        </p:nvGraphicFramePr>
        <p:xfrm>
          <a:off x="5705872" y="764704"/>
          <a:ext cx="3438128" cy="208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64" y="4175996"/>
            <a:ext cx="4395192" cy="237811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Belgium in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INTERREG IVC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4911" y="1014825"/>
            <a:ext cx="3177359" cy="1889879"/>
          </a:xfrm>
          <a:prstGeom prst="roundRect">
            <a:avLst/>
          </a:prstGeom>
          <a:solidFill>
            <a:srgbClr val="FF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257 </a:t>
            </a:r>
            <a:r>
              <a:rPr lang="en-GB" sz="2000" dirty="0" smtClean="0">
                <a:latin typeface="+mn-lt"/>
              </a:rPr>
              <a:t>partners </a:t>
            </a:r>
          </a:p>
          <a:p>
            <a:pPr algn="ctr"/>
            <a:r>
              <a:rPr lang="en-GB" sz="1800" dirty="0" smtClean="0">
                <a:latin typeface="+mn-lt"/>
              </a:rPr>
              <a:t>in </a:t>
            </a:r>
            <a:r>
              <a:rPr lang="en-GB" sz="1800" b="1" dirty="0" smtClean="0">
                <a:latin typeface="+mn-lt"/>
              </a:rPr>
              <a:t>200 </a:t>
            </a:r>
            <a:r>
              <a:rPr lang="en-GB" sz="1800" dirty="0" smtClean="0">
                <a:latin typeface="+mn-lt"/>
              </a:rPr>
              <a:t>project applications 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latin typeface="+mn-lt"/>
              </a:rPr>
              <a:t>18 </a:t>
            </a:r>
            <a:r>
              <a:rPr lang="en-GB" sz="2000" dirty="0" smtClean="0">
                <a:latin typeface="+mn-lt"/>
              </a:rPr>
              <a:t>BE-led applications</a:t>
            </a:r>
          </a:p>
          <a:p>
            <a:pPr algn="ctr"/>
            <a:r>
              <a:rPr lang="en-GB" sz="2000" b="1" dirty="0" smtClean="0">
                <a:latin typeface="+mn-lt"/>
              </a:rPr>
              <a:t>17% </a:t>
            </a:r>
            <a:r>
              <a:rPr lang="en-GB" sz="2000" dirty="0" smtClean="0">
                <a:latin typeface="+mn-lt"/>
              </a:rPr>
              <a:t>approved</a:t>
            </a:r>
          </a:p>
          <a:p>
            <a:pPr algn="ctr"/>
            <a:r>
              <a:rPr lang="en-GB" sz="1800" dirty="0" smtClean="0">
                <a:latin typeface="+mn-lt"/>
              </a:rPr>
              <a:t>(vs. 15% </a:t>
            </a:r>
            <a:r>
              <a:rPr lang="en-GB" sz="1800" dirty="0" err="1" smtClean="0">
                <a:latin typeface="+mn-lt"/>
              </a:rPr>
              <a:t>prog</a:t>
            </a:r>
            <a:r>
              <a:rPr lang="en-GB" sz="1800" dirty="0" smtClean="0">
                <a:latin typeface="+mn-lt"/>
              </a:rPr>
              <a:t>. average)</a:t>
            </a:r>
            <a:endParaRPr lang="en-GB" sz="1800" dirty="0">
              <a:latin typeface="+mn-lt"/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>
            <a:off x="2139662" y="1779764"/>
            <a:ext cx="498376" cy="360000"/>
          </a:xfrm>
          <a:prstGeom prst="stripedRightArrow">
            <a:avLst/>
          </a:prstGeom>
          <a:solidFill>
            <a:srgbClr val="0031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 rot="2157195">
            <a:off x="5322646" y="2694550"/>
            <a:ext cx="556107" cy="360000"/>
          </a:xfrm>
          <a:prstGeom prst="stripedRightArrow">
            <a:avLst/>
          </a:prstGeom>
          <a:solidFill>
            <a:srgbClr val="0031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04753"/>
            <a:ext cx="3810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62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Belgium in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INTERREG IVC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550" y="620713"/>
            <a:ext cx="7891463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b="1" kern="0" dirty="0">
                <a:solidFill>
                  <a:srgbClr val="00316E"/>
                </a:solidFill>
                <a:latin typeface="+mj-lt"/>
                <a:cs typeface="+mn-cs"/>
              </a:rPr>
              <a:t>Main </a:t>
            </a:r>
            <a:r>
              <a:rPr lang="en-GB" b="1" kern="0" dirty="0" smtClean="0">
                <a:solidFill>
                  <a:srgbClr val="00316E"/>
                </a:solidFill>
                <a:latin typeface="+mj-lt"/>
                <a:cs typeface="+mn-cs"/>
              </a:rPr>
              <a:t>achievements in Belgium (2014)</a:t>
            </a:r>
            <a:endParaRPr lang="en-GB" sz="20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626049" y="1560050"/>
            <a:ext cx="1800399" cy="132802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Provinces &amp;       Brussels Region involved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5545" y="1724000"/>
            <a:ext cx="35290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Objective: 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</a:rPr>
              <a:t>EU wide exchange of experience / capacity building</a:t>
            </a:r>
            <a:endParaRPr lang="en-US" sz="1800" dirty="0"/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5580112" y="1484313"/>
            <a:ext cx="1656184" cy="143017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198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staff with increased capacity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7380312" y="1628775"/>
            <a:ext cx="1585888" cy="1123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‘spin-off activities’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17487" y="3238747"/>
            <a:ext cx="3457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Objective: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</a:rPr>
              <a:t>Identification / sharing / transfer of good practices</a:t>
            </a:r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4999530" y="3413252"/>
            <a:ext cx="2637312" cy="885349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316E"/>
                </a:solidFill>
                <a:latin typeface="Arial" pitchFamily="34" charset="0"/>
              </a:rPr>
              <a:t>6</a:t>
            </a:r>
            <a:r>
              <a:rPr lang="en-US" sz="1800" b="1" dirty="0">
                <a:solidFill>
                  <a:srgbClr val="00316E"/>
                </a:solidFill>
                <a:latin typeface="Arial" pitchFamily="34" charset="0"/>
              </a:rPr>
              <a:t/>
            </a:r>
            <a:br>
              <a:rPr lang="en-US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en-US" sz="1800" b="1" dirty="0" smtClean="0">
                <a:solidFill>
                  <a:srgbClr val="00316E"/>
                </a:solidFill>
                <a:latin typeface="Arial" pitchFamily="34" charset="0"/>
              </a:rPr>
              <a:t>practices </a:t>
            </a:r>
            <a:r>
              <a:rPr lang="lt-LT" sz="1800" b="1" dirty="0" smtClean="0">
                <a:solidFill>
                  <a:srgbClr val="00316E"/>
                </a:solidFill>
                <a:latin typeface="Arial" pitchFamily="34" charset="0"/>
              </a:rPr>
              <a:t>transfer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r</a:t>
            </a:r>
            <a:r>
              <a:rPr lang="lt-LT" sz="1800" b="1" dirty="0" smtClean="0">
                <a:solidFill>
                  <a:srgbClr val="00316E"/>
                </a:solidFill>
                <a:latin typeface="Arial" pitchFamily="34" charset="0"/>
              </a:rPr>
              <a:t>ed</a:t>
            </a:r>
            <a:endParaRPr lang="en-US" sz="18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17487" y="4689697"/>
            <a:ext cx="37068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 smtClean="0">
                <a:latin typeface="Arial" panose="020B0604020202020204" pitchFamily="34" charset="0"/>
              </a:rPr>
              <a:t>Objective</a:t>
            </a:r>
            <a:r>
              <a:rPr lang="en-GB" sz="1800" dirty="0">
                <a:latin typeface="Arial" panose="020B0604020202020204" pitchFamily="34" charset="0"/>
              </a:rPr>
              <a:t>: </a:t>
            </a:r>
            <a:r>
              <a:rPr lang="en-GB" sz="1800" b="1" dirty="0">
                <a:latin typeface="Arial" panose="020B0604020202020204" pitchFamily="34" charset="0"/>
              </a:rPr>
              <a:t/>
            </a:r>
            <a:br>
              <a:rPr lang="en-GB" sz="1800" b="1" dirty="0">
                <a:latin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</a:rPr>
              <a:t>Improvement of regional and local policies</a:t>
            </a:r>
          </a:p>
        </p:txBody>
      </p:sp>
      <p:sp>
        <p:nvSpPr>
          <p:cNvPr id="14" name="Rounded Rectangle 5"/>
          <p:cNvSpPr>
            <a:spLocks noChangeArrowheads="1"/>
          </p:cNvSpPr>
          <p:nvPr/>
        </p:nvSpPr>
        <p:spPr bwMode="auto">
          <a:xfrm>
            <a:off x="5094037" y="4664917"/>
            <a:ext cx="2448298" cy="885349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316E"/>
                </a:solidFill>
                <a:latin typeface="Arial" pitchFamily="34" charset="0"/>
              </a:rPr>
              <a:t>6</a:t>
            </a:r>
            <a:r>
              <a:rPr lang="en-GB" sz="1800" b="1" dirty="0">
                <a:solidFill>
                  <a:srgbClr val="00316E"/>
                </a:solidFill>
                <a:latin typeface="Arial" pitchFamily="34" charset="0"/>
              </a:rPr>
              <a:t/>
            </a:r>
            <a:br>
              <a:rPr lang="en-GB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en-GB" sz="1800" b="1" dirty="0">
                <a:solidFill>
                  <a:srgbClr val="00316E"/>
                </a:solidFill>
                <a:latin typeface="Arial" pitchFamily="34" charset="0"/>
              </a:rPr>
              <a:t>policies improved</a:t>
            </a:r>
          </a:p>
        </p:txBody>
      </p:sp>
    </p:spTree>
    <p:extLst>
      <p:ext uri="{BB962C8B-B14F-4D97-AF65-F5344CB8AC3E}">
        <p14:creationId xmlns:p14="http://schemas.microsoft.com/office/powerpoint/2010/main" val="14142134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2D2015"/>
      </a:lt2>
      <a:accent1>
        <a:srgbClr val="8C7B70"/>
      </a:accent1>
      <a:accent2>
        <a:srgbClr val="8F5F2F"/>
      </a:accent2>
      <a:accent3>
        <a:srgbClr val="FFFFFF"/>
      </a:accent3>
      <a:accent4>
        <a:srgbClr val="00285D"/>
      </a:accent4>
      <a:accent5>
        <a:srgbClr val="C5BFBB"/>
      </a:accent5>
      <a:accent6>
        <a:srgbClr val="81552A"/>
      </a:accent6>
      <a:hlink>
        <a:srgbClr val="00316E"/>
      </a:hlink>
      <a:folHlink>
        <a:srgbClr val="00316E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285D"/>
        </a:accent4>
        <a:accent5>
          <a:srgbClr val="C5BFBB"/>
        </a:accent5>
        <a:accent6>
          <a:srgbClr val="81552A"/>
        </a:accent6>
        <a:hlink>
          <a:srgbClr val="00316E"/>
        </a:hlink>
        <a:folHlink>
          <a:srgbClr val="003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2D2015"/>
    </a:lt2>
    <a:accent1>
      <a:srgbClr val="8C7B70"/>
    </a:accent1>
    <a:accent2>
      <a:srgbClr val="8F5F2F"/>
    </a:accent2>
    <a:accent3>
      <a:srgbClr val="FFFFFF"/>
    </a:accent3>
    <a:accent4>
      <a:srgbClr val="00285D"/>
    </a:accent4>
    <a:accent5>
      <a:srgbClr val="C5BFBB"/>
    </a:accent5>
    <a:accent6>
      <a:srgbClr val="81552A"/>
    </a:accent6>
    <a:hlink>
      <a:srgbClr val="00316E"/>
    </a:hlink>
    <a:folHlink>
      <a:srgbClr val="00316E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2D2015"/>
    </a:lt2>
    <a:accent1>
      <a:srgbClr val="8C7B70"/>
    </a:accent1>
    <a:accent2>
      <a:srgbClr val="8F5F2F"/>
    </a:accent2>
    <a:accent3>
      <a:srgbClr val="FFFFFF"/>
    </a:accent3>
    <a:accent4>
      <a:srgbClr val="00285D"/>
    </a:accent4>
    <a:accent5>
      <a:srgbClr val="C5BFBB"/>
    </a:accent5>
    <a:accent6>
      <a:srgbClr val="81552A"/>
    </a:accent6>
    <a:hlink>
      <a:srgbClr val="00316E"/>
    </a:hlink>
    <a:folHlink>
      <a:srgbClr val="00316E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17551</TotalTime>
  <Words>575</Words>
  <Application>Microsoft Office PowerPoint</Application>
  <PresentationFormat>On-screen Show (4:3)</PresentationFormat>
  <Paragraphs>141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</vt:lpstr>
      <vt:lpstr>Times New Roman</vt:lpstr>
      <vt:lpstr>Webdings</vt:lpstr>
      <vt:lpstr>Wingdings</vt:lpstr>
      <vt:lpstr>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 title</dc:title>
  <dc:creator>communication</dc:creator>
  <cp:lastModifiedBy>Marie Guitton</cp:lastModifiedBy>
  <cp:revision>1085</cp:revision>
  <cp:lastPrinted>2015-04-10T13:16:20Z</cp:lastPrinted>
  <dcterms:created xsi:type="dcterms:W3CDTF">2009-05-06T08:39:49Z</dcterms:created>
  <dcterms:modified xsi:type="dcterms:W3CDTF">2015-04-17T09:46:05Z</dcterms:modified>
</cp:coreProperties>
</file>